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28"/>
  </p:notesMasterIdLst>
  <p:sldIdLst>
    <p:sldId id="284" r:id="rId2"/>
    <p:sldId id="298" r:id="rId3"/>
    <p:sldId id="329" r:id="rId4"/>
    <p:sldId id="363" r:id="rId5"/>
    <p:sldId id="364" r:id="rId6"/>
    <p:sldId id="365" r:id="rId7"/>
    <p:sldId id="366" r:id="rId8"/>
    <p:sldId id="299" r:id="rId9"/>
    <p:sldId id="367" r:id="rId10"/>
    <p:sldId id="330" r:id="rId11"/>
    <p:sldId id="369" r:id="rId12"/>
    <p:sldId id="319" r:id="rId13"/>
    <p:sldId id="305" r:id="rId14"/>
    <p:sldId id="372" r:id="rId15"/>
    <p:sldId id="371" r:id="rId16"/>
    <p:sldId id="370" r:id="rId17"/>
    <p:sldId id="313" r:id="rId18"/>
    <p:sldId id="337" r:id="rId19"/>
    <p:sldId id="300" r:id="rId20"/>
    <p:sldId id="303" r:id="rId21"/>
    <p:sldId id="321" r:id="rId22"/>
    <p:sldId id="340" r:id="rId23"/>
    <p:sldId id="323" r:id="rId24"/>
    <p:sldId id="362" r:id="rId25"/>
    <p:sldId id="326" r:id="rId26"/>
    <p:sldId id="325" r:id="rId27"/>
  </p:sldIdLst>
  <p:sldSz cx="9144000" cy="5143500" type="screen16x9"/>
  <p:notesSz cx="6858000" cy="9144000"/>
  <p:embeddedFontLst>
    <p:embeddedFont>
      <p:font typeface="Arial Black" panose="020B0A04020102020204" pitchFamily="34" charset="0"/>
      <p:bold r:id="rId29"/>
    </p:embeddedFont>
    <p:embeddedFont>
      <p:font typeface="Merriweather" panose="020B0604020202020204" charset="0"/>
      <p:regular r:id="rId30"/>
      <p:bold r:id="rId31"/>
      <p:italic r:id="rId32"/>
      <p:boldItalic r:id="rId33"/>
    </p:embeddedFont>
    <p:embeddedFont>
      <p:font typeface="Open Sans" panose="020B060402020202020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FD27A8-725B-4156-B996-B8B590C918A0}">
  <a:tblStyle styleId="{02FD27A8-725B-4156-B996-B8B590C918A0}"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60" autoAdjust="0"/>
  </p:normalViewPr>
  <p:slideViewPr>
    <p:cSldViewPr>
      <p:cViewPr varScale="1">
        <p:scale>
          <a:sx n="106" d="100"/>
          <a:sy n="106" d="100"/>
        </p:scale>
        <p:origin x="954" y="78"/>
      </p:cViewPr>
      <p:guideLst>
        <p:guide orient="horz" pos="1620"/>
        <p:guide pos="2880"/>
      </p:guideLst>
    </p:cSldViewPr>
  </p:slideViewPr>
  <p:outlineViewPr>
    <p:cViewPr>
      <p:scale>
        <a:sx n="33" d="100"/>
        <a:sy n="33" d="100"/>
      </p:scale>
      <p:origin x="0" y="809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82139041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0" y="0"/>
            <a:ext cx="3044100" cy="5143500"/>
          </a:xfrm>
          <a:prstGeom prst="rect">
            <a:avLst/>
          </a:prstGeom>
          <a:solidFill>
            <a:schemeClr val="accent1"/>
          </a:solidFill>
          <a:ln>
            <a:solidFill>
              <a:schemeClr val="bg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679325" y="2935950"/>
            <a:ext cx="4903800" cy="1159800"/>
          </a:xfrm>
          <a:prstGeom prst="rect">
            <a:avLst/>
          </a:prstGeom>
        </p:spPr>
        <p:txBody>
          <a:bodyPr spcFirstLastPara="1" wrap="square" lIns="91425" tIns="91425" rIns="91425" bIns="91425" anchor="ctr" anchorCtr="0">
            <a:noAutofit/>
          </a:bodyPr>
          <a:lstStyle>
            <a:lvl1pPr lvl="0">
              <a:spcBef>
                <a:spcPts val="0"/>
              </a:spcBef>
              <a:spcAft>
                <a:spcPts val="0"/>
              </a:spcAft>
              <a:buClr>
                <a:srgbClr val="FFFFFF"/>
              </a:buClr>
              <a:buSzPts val="3600"/>
              <a:buNone/>
              <a:defRPr sz="3600">
                <a:solidFill>
                  <a:schemeClr val="tx1"/>
                </a:solidFill>
                <a:latin typeface="+mj-lt"/>
              </a:defRPr>
            </a:lvl1pPr>
            <a:lvl2pPr lvl="1">
              <a:spcBef>
                <a:spcPts val="0"/>
              </a:spcBef>
              <a:spcAft>
                <a:spcPts val="0"/>
              </a:spcAft>
              <a:buClr>
                <a:srgbClr val="FFFFFF"/>
              </a:buClr>
              <a:buSzPts val="3600"/>
              <a:buNone/>
              <a:defRPr sz="3600">
                <a:solidFill>
                  <a:srgbClr val="FFFFFF"/>
                </a:solidFill>
              </a:defRPr>
            </a:lvl2pPr>
            <a:lvl3pPr lvl="2">
              <a:spcBef>
                <a:spcPts val="0"/>
              </a:spcBef>
              <a:spcAft>
                <a:spcPts val="0"/>
              </a:spcAft>
              <a:buClr>
                <a:srgbClr val="FFFFFF"/>
              </a:buClr>
              <a:buSzPts val="3600"/>
              <a:buNone/>
              <a:defRPr sz="3600">
                <a:solidFill>
                  <a:srgbClr val="FFFFFF"/>
                </a:solidFill>
              </a:defRPr>
            </a:lvl3pPr>
            <a:lvl4pPr lvl="3">
              <a:spcBef>
                <a:spcPts val="0"/>
              </a:spcBef>
              <a:spcAft>
                <a:spcPts val="0"/>
              </a:spcAft>
              <a:buClr>
                <a:srgbClr val="FFFFFF"/>
              </a:buClr>
              <a:buSzPts val="3600"/>
              <a:buNone/>
              <a:defRPr sz="3600">
                <a:solidFill>
                  <a:srgbClr val="FFFFFF"/>
                </a:solidFill>
              </a:defRPr>
            </a:lvl4pPr>
            <a:lvl5pPr lvl="4">
              <a:spcBef>
                <a:spcPts val="0"/>
              </a:spcBef>
              <a:spcAft>
                <a:spcPts val="0"/>
              </a:spcAft>
              <a:buClr>
                <a:srgbClr val="FFFFFF"/>
              </a:buClr>
              <a:buSzPts val="3600"/>
              <a:buNone/>
              <a:defRPr sz="3600">
                <a:solidFill>
                  <a:srgbClr val="FFFFFF"/>
                </a:solidFill>
              </a:defRPr>
            </a:lvl5pPr>
            <a:lvl6pPr lvl="5">
              <a:spcBef>
                <a:spcPts val="0"/>
              </a:spcBef>
              <a:spcAft>
                <a:spcPts val="0"/>
              </a:spcAft>
              <a:buClr>
                <a:srgbClr val="FFFFFF"/>
              </a:buClr>
              <a:buSzPts val="3600"/>
              <a:buNone/>
              <a:defRPr sz="3600">
                <a:solidFill>
                  <a:srgbClr val="FFFFFF"/>
                </a:solidFill>
              </a:defRPr>
            </a:lvl6pPr>
            <a:lvl7pPr lvl="6">
              <a:spcBef>
                <a:spcPts val="0"/>
              </a:spcBef>
              <a:spcAft>
                <a:spcPts val="0"/>
              </a:spcAft>
              <a:buClr>
                <a:srgbClr val="FFFFFF"/>
              </a:buClr>
              <a:buSzPts val="3600"/>
              <a:buNone/>
              <a:defRPr sz="3600">
                <a:solidFill>
                  <a:srgbClr val="FFFFFF"/>
                </a:solidFill>
              </a:defRPr>
            </a:lvl7pPr>
            <a:lvl8pPr lvl="7">
              <a:spcBef>
                <a:spcPts val="0"/>
              </a:spcBef>
              <a:spcAft>
                <a:spcPts val="0"/>
              </a:spcAft>
              <a:buClr>
                <a:srgbClr val="FFFFFF"/>
              </a:buClr>
              <a:buSzPts val="3600"/>
              <a:buNone/>
              <a:defRPr sz="3600">
                <a:solidFill>
                  <a:srgbClr val="FFFFFF"/>
                </a:solidFill>
              </a:defRPr>
            </a:lvl8pPr>
            <a:lvl9pPr lvl="8">
              <a:spcBef>
                <a:spcPts val="0"/>
              </a:spcBef>
              <a:spcAft>
                <a:spcPts val="0"/>
              </a:spcAft>
              <a:buClr>
                <a:srgbClr val="FFFFFF"/>
              </a:buClr>
              <a:buSzPts val="3600"/>
              <a:buNone/>
              <a:defRPr sz="3600">
                <a:solidFill>
                  <a:srgbClr val="FFFFFF"/>
                </a:solidFill>
              </a:defRPr>
            </a:lvl9pPr>
          </a:lstStyle>
          <a:p>
            <a:endParaRPr dirty="0"/>
          </a:p>
        </p:txBody>
      </p:sp>
      <p:sp>
        <p:nvSpPr>
          <p:cNvPr id="14" name="Google Shape;14;p2"/>
          <p:cNvSpPr/>
          <p:nvPr/>
        </p:nvSpPr>
        <p:spPr>
          <a:xfrm>
            <a:off x="1747200" y="2787000"/>
            <a:ext cx="1296900" cy="12969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8;p8"/>
          <p:cNvSpPr/>
          <p:nvPr userDrawn="1"/>
        </p:nvSpPr>
        <p:spPr>
          <a:xfrm flipH="1">
            <a:off x="3044100" y="0"/>
            <a:ext cx="6099900" cy="51435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ird - 2 columns left">
  <p:cSld name="TITLE_AND_TWO_COLUMNS_2">
    <p:spTree>
      <p:nvGrpSpPr>
        <p:cNvPr id="1" name="Shape 56"/>
        <p:cNvGrpSpPr/>
        <p:nvPr/>
      </p:nvGrpSpPr>
      <p:grpSpPr>
        <a:xfrm>
          <a:off x="0" y="0"/>
          <a:ext cx="0" cy="0"/>
          <a:chOff x="0" y="0"/>
          <a:chExt cx="0" cy="0"/>
        </a:xfrm>
      </p:grpSpPr>
      <p:sp>
        <p:nvSpPr>
          <p:cNvPr id="57" name="Google Shape;57;p8"/>
          <p:cNvSpPr/>
          <p:nvPr/>
        </p:nvSpPr>
        <p:spPr>
          <a:xfrm flipH="1">
            <a:off x="6099775" y="0"/>
            <a:ext cx="3044100" cy="5143500"/>
          </a:xfrm>
          <a:prstGeom prst="rect">
            <a:avLst/>
          </a:prstGeom>
          <a:solidFill>
            <a:schemeClr val="bg2">
              <a:alpha val="861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flipH="1">
            <a:off x="0" y="0"/>
            <a:ext cx="6099900" cy="51435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a:solidFill>
                  <a:srgbClr val="FF0000"/>
                </a:solidFill>
                <a:latin typeface="+mj-l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61" name="Google Shape;61;p8"/>
          <p:cNvSpPr txBox="1">
            <a:spLocks noGrp="1"/>
          </p:cNvSpPr>
          <p:nvPr>
            <p:ph type="body" idx="1"/>
          </p:nvPr>
        </p:nvSpPr>
        <p:spPr>
          <a:xfrm>
            <a:off x="434331" y="1614875"/>
            <a:ext cx="2532900" cy="3158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Tx/>
              <a:buSzPts val="1400"/>
              <a:buChar char="▫"/>
              <a:defRPr sz="1400">
                <a:solidFill>
                  <a:schemeClr val="tx1"/>
                </a:solidFill>
                <a:latin typeface="+mn-lt"/>
              </a:defRPr>
            </a:lvl1pPr>
            <a:lvl2pPr marL="914400" lvl="1" indent="-317500" rtl="0">
              <a:spcBef>
                <a:spcPts val="0"/>
              </a:spcBef>
              <a:spcAft>
                <a:spcPts val="0"/>
              </a:spcAft>
              <a:buClr>
                <a:srgbClr val="FFFFFF"/>
              </a:buClr>
              <a:buSzPts val="1400"/>
              <a:buChar char="▪"/>
              <a:defRPr sz="1400">
                <a:solidFill>
                  <a:srgbClr val="FFFFFF"/>
                </a:solidFill>
              </a:defRPr>
            </a:lvl2pPr>
            <a:lvl3pPr marL="1371600" lvl="2" indent="-317500" rtl="0">
              <a:spcBef>
                <a:spcPts val="0"/>
              </a:spcBef>
              <a:spcAft>
                <a:spcPts val="0"/>
              </a:spcAft>
              <a:buClr>
                <a:srgbClr val="FFFFFF"/>
              </a:buClr>
              <a:buSzPts val="1400"/>
              <a:buChar char="▫"/>
              <a:defRPr sz="1400">
                <a:solidFill>
                  <a:srgbClr val="FFFFFF"/>
                </a:solidFill>
              </a:defRPr>
            </a:lvl3pPr>
            <a:lvl4pPr marL="1828800" lvl="3" indent="-317500" rtl="0">
              <a:spcBef>
                <a:spcPts val="0"/>
              </a:spcBef>
              <a:spcAft>
                <a:spcPts val="0"/>
              </a:spcAft>
              <a:buClr>
                <a:srgbClr val="FFFFFF"/>
              </a:buClr>
              <a:buSzPts val="1400"/>
              <a:buChar char="▪"/>
              <a:defRPr sz="1400">
                <a:solidFill>
                  <a:srgbClr val="FFFFFF"/>
                </a:solidFill>
              </a:defRPr>
            </a:lvl4pPr>
            <a:lvl5pPr marL="2286000" lvl="4" indent="-317500" rtl="0">
              <a:spcBef>
                <a:spcPts val="0"/>
              </a:spcBef>
              <a:spcAft>
                <a:spcPts val="0"/>
              </a:spcAft>
              <a:buClr>
                <a:srgbClr val="FFFFFF"/>
              </a:buClr>
              <a:buSzPts val="1400"/>
              <a:buChar char="▫"/>
              <a:defRPr sz="1400">
                <a:solidFill>
                  <a:srgbClr val="FFFFFF"/>
                </a:solidFill>
              </a:defRPr>
            </a:lvl5pPr>
            <a:lvl6pPr marL="2743200" lvl="5" indent="-317500" rtl="0">
              <a:spcBef>
                <a:spcPts val="0"/>
              </a:spcBef>
              <a:spcAft>
                <a:spcPts val="0"/>
              </a:spcAft>
              <a:buClr>
                <a:srgbClr val="FFFFFF"/>
              </a:buClr>
              <a:buSzPts val="1400"/>
              <a:buChar char="▪"/>
              <a:defRPr sz="1400">
                <a:solidFill>
                  <a:srgbClr val="FFFFFF"/>
                </a:solidFill>
              </a:defRPr>
            </a:lvl6pPr>
            <a:lvl7pPr marL="3200400" lvl="6" indent="-317500" rtl="0">
              <a:spcBef>
                <a:spcPts val="0"/>
              </a:spcBef>
              <a:spcAft>
                <a:spcPts val="0"/>
              </a:spcAft>
              <a:buClr>
                <a:srgbClr val="FFFFFF"/>
              </a:buClr>
              <a:buSzPts val="1400"/>
              <a:buChar char="▫"/>
              <a:defRPr sz="1400">
                <a:solidFill>
                  <a:srgbClr val="FFFFFF"/>
                </a:solidFill>
              </a:defRPr>
            </a:lvl7pPr>
            <a:lvl8pPr marL="3657600" lvl="7" indent="-317500" rtl="0">
              <a:spcBef>
                <a:spcPts val="0"/>
              </a:spcBef>
              <a:spcAft>
                <a:spcPts val="0"/>
              </a:spcAft>
              <a:buClr>
                <a:srgbClr val="FFFFFF"/>
              </a:buClr>
              <a:buSzPts val="1400"/>
              <a:buChar char="▪"/>
              <a:defRPr sz="1400">
                <a:solidFill>
                  <a:srgbClr val="FFFFFF"/>
                </a:solidFill>
              </a:defRPr>
            </a:lvl8pPr>
            <a:lvl9pPr marL="4114800" lvl="8" indent="-317500" rtl="0">
              <a:spcBef>
                <a:spcPts val="0"/>
              </a:spcBef>
              <a:spcAft>
                <a:spcPts val="0"/>
              </a:spcAft>
              <a:buClr>
                <a:srgbClr val="FFFFFF"/>
              </a:buClr>
              <a:buSzPts val="1400"/>
              <a:buChar char="▫"/>
              <a:defRPr sz="1400">
                <a:solidFill>
                  <a:srgbClr val="FFFFFF"/>
                </a:solidFill>
              </a:defRPr>
            </a:lvl9pPr>
          </a:lstStyle>
          <a:p>
            <a:endParaRPr dirty="0"/>
          </a:p>
        </p:txBody>
      </p:sp>
      <p:sp>
        <p:nvSpPr>
          <p:cNvPr id="62" name="Google Shape;62;p8"/>
          <p:cNvSpPr txBox="1">
            <a:spLocks noGrp="1"/>
          </p:cNvSpPr>
          <p:nvPr>
            <p:ph type="body" idx="2"/>
          </p:nvPr>
        </p:nvSpPr>
        <p:spPr>
          <a:xfrm>
            <a:off x="3120084" y="1614875"/>
            <a:ext cx="2532900" cy="3158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Tx/>
              <a:buSzPts val="1400"/>
              <a:buChar char="▫"/>
              <a:defRPr sz="1400">
                <a:solidFill>
                  <a:schemeClr val="tx1"/>
                </a:solidFill>
                <a:latin typeface="+mn-lt"/>
              </a:defRPr>
            </a:lvl1pPr>
            <a:lvl2pPr marL="914400" lvl="1" indent="-317500" rtl="0">
              <a:spcBef>
                <a:spcPts val="0"/>
              </a:spcBef>
              <a:spcAft>
                <a:spcPts val="0"/>
              </a:spcAft>
              <a:buClr>
                <a:srgbClr val="FFFFFF"/>
              </a:buClr>
              <a:buSzPts val="1400"/>
              <a:buChar char="▪"/>
              <a:defRPr sz="1400">
                <a:solidFill>
                  <a:srgbClr val="FFFFFF"/>
                </a:solidFill>
              </a:defRPr>
            </a:lvl2pPr>
            <a:lvl3pPr marL="1371600" lvl="2" indent="-317500" rtl="0">
              <a:spcBef>
                <a:spcPts val="0"/>
              </a:spcBef>
              <a:spcAft>
                <a:spcPts val="0"/>
              </a:spcAft>
              <a:buClr>
                <a:srgbClr val="FFFFFF"/>
              </a:buClr>
              <a:buSzPts val="1400"/>
              <a:buChar char="▫"/>
              <a:defRPr sz="1400">
                <a:solidFill>
                  <a:srgbClr val="FFFFFF"/>
                </a:solidFill>
              </a:defRPr>
            </a:lvl3pPr>
            <a:lvl4pPr marL="1828800" lvl="3" indent="-317500" rtl="0">
              <a:spcBef>
                <a:spcPts val="0"/>
              </a:spcBef>
              <a:spcAft>
                <a:spcPts val="0"/>
              </a:spcAft>
              <a:buClr>
                <a:srgbClr val="FFFFFF"/>
              </a:buClr>
              <a:buSzPts val="1400"/>
              <a:buChar char="▪"/>
              <a:defRPr sz="1400">
                <a:solidFill>
                  <a:srgbClr val="FFFFFF"/>
                </a:solidFill>
              </a:defRPr>
            </a:lvl4pPr>
            <a:lvl5pPr marL="2286000" lvl="4" indent="-317500" rtl="0">
              <a:spcBef>
                <a:spcPts val="0"/>
              </a:spcBef>
              <a:spcAft>
                <a:spcPts val="0"/>
              </a:spcAft>
              <a:buClr>
                <a:srgbClr val="FFFFFF"/>
              </a:buClr>
              <a:buSzPts val="1400"/>
              <a:buChar char="▫"/>
              <a:defRPr sz="1400">
                <a:solidFill>
                  <a:srgbClr val="FFFFFF"/>
                </a:solidFill>
              </a:defRPr>
            </a:lvl5pPr>
            <a:lvl6pPr marL="2743200" lvl="5" indent="-317500" rtl="0">
              <a:spcBef>
                <a:spcPts val="0"/>
              </a:spcBef>
              <a:spcAft>
                <a:spcPts val="0"/>
              </a:spcAft>
              <a:buClr>
                <a:srgbClr val="FFFFFF"/>
              </a:buClr>
              <a:buSzPts val="1400"/>
              <a:buChar char="▪"/>
              <a:defRPr sz="1400">
                <a:solidFill>
                  <a:srgbClr val="FFFFFF"/>
                </a:solidFill>
              </a:defRPr>
            </a:lvl6pPr>
            <a:lvl7pPr marL="3200400" lvl="6" indent="-317500" rtl="0">
              <a:spcBef>
                <a:spcPts val="0"/>
              </a:spcBef>
              <a:spcAft>
                <a:spcPts val="0"/>
              </a:spcAft>
              <a:buClr>
                <a:srgbClr val="FFFFFF"/>
              </a:buClr>
              <a:buSzPts val="1400"/>
              <a:buChar char="▫"/>
              <a:defRPr sz="1400">
                <a:solidFill>
                  <a:srgbClr val="FFFFFF"/>
                </a:solidFill>
              </a:defRPr>
            </a:lvl7pPr>
            <a:lvl8pPr marL="3657600" lvl="7" indent="-317500" rtl="0">
              <a:spcBef>
                <a:spcPts val="0"/>
              </a:spcBef>
              <a:spcAft>
                <a:spcPts val="0"/>
              </a:spcAft>
              <a:buClr>
                <a:srgbClr val="FFFFFF"/>
              </a:buClr>
              <a:buSzPts val="1400"/>
              <a:buChar char="▪"/>
              <a:defRPr sz="1400">
                <a:solidFill>
                  <a:srgbClr val="FFFFFF"/>
                </a:solidFill>
              </a:defRPr>
            </a:lvl8pPr>
            <a:lvl9pPr marL="4114800" lvl="8" indent="-317500" rtl="0">
              <a:spcBef>
                <a:spcPts val="0"/>
              </a:spcBef>
              <a:spcAft>
                <a:spcPts val="0"/>
              </a:spcAft>
              <a:buClr>
                <a:srgbClr val="FFFFFF"/>
              </a:buClr>
              <a:buSzPts val="1400"/>
              <a:buChar char="▫"/>
              <a:defRPr sz="1400">
                <a:solidFill>
                  <a:srgbClr val="FFFFFF"/>
                </a:solidFill>
              </a:defRPr>
            </a:lvl9pPr>
          </a:lstStyle>
          <a:p>
            <a:endParaRPr dirty="0"/>
          </a:p>
        </p:txBody>
      </p:sp>
      <p:cxnSp>
        <p:nvCxnSpPr>
          <p:cNvPr id="64" name="Google Shape;64;p8"/>
          <p:cNvCxnSpPr/>
          <p:nvPr/>
        </p:nvCxnSpPr>
        <p:spPr>
          <a:xfrm>
            <a:off x="545293" y="1519975"/>
            <a:ext cx="452400" cy="0"/>
          </a:xfrm>
          <a:prstGeom prst="straightConnector1">
            <a:avLst/>
          </a:prstGeom>
          <a:noFill/>
          <a:ln w="28575" cap="flat" cmpd="sng">
            <a:solidFill>
              <a:srgbClr val="294667"/>
            </a:solidFill>
            <a:prstDash val="solid"/>
            <a:round/>
            <a:headEnd type="none" w="med" len="med"/>
            <a:tailEnd type="none" w="med" len="med"/>
          </a:ln>
        </p:spPr>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6117" y="4248150"/>
            <a:ext cx="1676401" cy="121920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53400" y="4489230"/>
            <a:ext cx="800038" cy="4655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dark)" type="blank">
  <p:cSld name="BLANK">
    <p:spTree>
      <p:nvGrpSpPr>
        <p:cNvPr id="1" name="Shape 85"/>
        <p:cNvGrpSpPr/>
        <p:nvPr/>
      </p:nvGrpSpPr>
      <p:grpSpPr>
        <a:xfrm>
          <a:off x="0" y="0"/>
          <a:ext cx="0" cy="0"/>
          <a:chOff x="0" y="0"/>
          <a:chExt cx="0" cy="0"/>
        </a:xfrm>
      </p:grpSpPr>
      <p:sp>
        <p:nvSpPr>
          <p:cNvPr id="86" name="Google Shape;86;p12"/>
          <p:cNvSpPr/>
          <p:nvPr/>
        </p:nvSpPr>
        <p:spPr>
          <a:xfrm>
            <a:off x="100" y="-5800"/>
            <a:ext cx="9144000" cy="5149500"/>
          </a:xfrm>
          <a:prstGeom prst="rect">
            <a:avLst/>
          </a:prstGeom>
          <a:solidFill>
            <a:schemeClr val="bg2">
              <a:alpha val="861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2"/>
          <p:cNvSpPr/>
          <p:nvPr/>
        </p:nvSpPr>
        <p:spPr>
          <a:xfrm>
            <a:off x="0" y="-5925"/>
            <a:ext cx="9144000" cy="5149500"/>
          </a:xfrm>
          <a:prstGeom prst="frame">
            <a:avLst>
              <a:gd name="adj1" fmla="val 5041"/>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dark)" type="blank" preserve="1">
  <p:cSld name="1_Blank (dark)">
    <p:spTree>
      <p:nvGrpSpPr>
        <p:cNvPr id="1" name="Shape 85"/>
        <p:cNvGrpSpPr/>
        <p:nvPr/>
      </p:nvGrpSpPr>
      <p:grpSpPr>
        <a:xfrm>
          <a:off x="0" y="0"/>
          <a:ext cx="0" cy="0"/>
          <a:chOff x="0" y="0"/>
          <a:chExt cx="0" cy="0"/>
        </a:xfrm>
      </p:grpSpPr>
      <p:sp>
        <p:nvSpPr>
          <p:cNvPr id="86" name="Google Shape;86;p12"/>
          <p:cNvSpPr/>
          <p:nvPr/>
        </p:nvSpPr>
        <p:spPr>
          <a:xfrm>
            <a:off x="100" y="-5800"/>
            <a:ext cx="9144000" cy="5149500"/>
          </a:xfrm>
          <a:prstGeom prst="rect">
            <a:avLst/>
          </a:prstGeom>
          <a:solidFill>
            <a:schemeClr val="tx2">
              <a:alpha val="861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2"/>
          <p:cNvSpPr/>
          <p:nvPr/>
        </p:nvSpPr>
        <p:spPr>
          <a:xfrm>
            <a:off x="0" y="-5925"/>
            <a:ext cx="9144000" cy="5149500"/>
          </a:xfrm>
          <a:prstGeom prst="frame">
            <a:avLst>
              <a:gd name="adj1" fmla="val 5041"/>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87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1pPr>
            <a:lvl2pPr lvl="1">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2pPr>
            <a:lvl3pPr lvl="2">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3pPr>
            <a:lvl4pPr lvl="3">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4pPr>
            <a:lvl5pPr lvl="4">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5pPr>
            <a:lvl6pPr lvl="5">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6pPr>
            <a:lvl7pPr lvl="6">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7pPr>
            <a:lvl8pPr lvl="7">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8pPr>
            <a:lvl9pPr lvl="8">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9pPr>
          </a:lstStyle>
          <a:p>
            <a:endParaRPr dirty="0"/>
          </a:p>
        </p:txBody>
      </p:sp>
      <p:sp>
        <p:nvSpPr>
          <p:cNvPr id="7" name="Google Shape;7;p1"/>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lvl="0" indent="-342900">
              <a:spcBef>
                <a:spcPts val="60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1pPr>
            <a:lvl2pPr marL="914400" lvl="1"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2pPr>
            <a:lvl3pPr marL="1371600" lvl="2"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3pPr>
            <a:lvl4pPr marL="1828800" lvl="3"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4pPr>
            <a:lvl5pPr marL="2286000" lvl="4"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5pPr>
            <a:lvl6pPr marL="2743200" lvl="5"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6pPr>
            <a:lvl7pPr marL="3200400" lvl="6"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7pPr>
            <a:lvl8pPr marL="3657600" lvl="7"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8pPr>
            <a:lvl9pPr marL="4114800" lvl="8"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9pPr>
          </a:lstStyle>
          <a:p>
            <a:endParaRPr dirty="0"/>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lvl="0" algn="r">
              <a:buNone/>
              <a:defRPr sz="1300" b="1">
                <a:solidFill>
                  <a:srgbClr val="021028"/>
                </a:solidFill>
                <a:latin typeface="Open Sans"/>
                <a:ea typeface="Open Sans"/>
                <a:cs typeface="Open Sans"/>
                <a:sym typeface="Open Sans"/>
              </a:defRPr>
            </a:lvl1pPr>
            <a:lvl2pPr lvl="1" algn="r">
              <a:buNone/>
              <a:defRPr sz="1300" b="1">
                <a:solidFill>
                  <a:srgbClr val="021028"/>
                </a:solidFill>
                <a:latin typeface="Open Sans"/>
                <a:ea typeface="Open Sans"/>
                <a:cs typeface="Open Sans"/>
                <a:sym typeface="Open Sans"/>
              </a:defRPr>
            </a:lvl2pPr>
            <a:lvl3pPr lvl="2" algn="r">
              <a:buNone/>
              <a:defRPr sz="1300" b="1">
                <a:solidFill>
                  <a:srgbClr val="021028"/>
                </a:solidFill>
                <a:latin typeface="Open Sans"/>
                <a:ea typeface="Open Sans"/>
                <a:cs typeface="Open Sans"/>
                <a:sym typeface="Open Sans"/>
              </a:defRPr>
            </a:lvl3pPr>
            <a:lvl4pPr lvl="3" algn="r">
              <a:buNone/>
              <a:defRPr sz="1300" b="1">
                <a:solidFill>
                  <a:srgbClr val="021028"/>
                </a:solidFill>
                <a:latin typeface="Open Sans"/>
                <a:ea typeface="Open Sans"/>
                <a:cs typeface="Open Sans"/>
                <a:sym typeface="Open Sans"/>
              </a:defRPr>
            </a:lvl4pPr>
            <a:lvl5pPr lvl="4" algn="r">
              <a:buNone/>
              <a:defRPr sz="1300" b="1">
                <a:solidFill>
                  <a:srgbClr val="021028"/>
                </a:solidFill>
                <a:latin typeface="Open Sans"/>
                <a:ea typeface="Open Sans"/>
                <a:cs typeface="Open Sans"/>
                <a:sym typeface="Open Sans"/>
              </a:defRPr>
            </a:lvl5pPr>
            <a:lvl6pPr lvl="5" algn="r">
              <a:buNone/>
              <a:defRPr sz="1300" b="1">
                <a:solidFill>
                  <a:srgbClr val="021028"/>
                </a:solidFill>
                <a:latin typeface="Open Sans"/>
                <a:ea typeface="Open Sans"/>
                <a:cs typeface="Open Sans"/>
                <a:sym typeface="Open Sans"/>
              </a:defRPr>
            </a:lvl6pPr>
            <a:lvl7pPr lvl="6" algn="r">
              <a:buNone/>
              <a:defRPr sz="1300" b="1">
                <a:solidFill>
                  <a:srgbClr val="021028"/>
                </a:solidFill>
                <a:latin typeface="Open Sans"/>
                <a:ea typeface="Open Sans"/>
                <a:cs typeface="Open Sans"/>
                <a:sym typeface="Open Sans"/>
              </a:defRPr>
            </a:lvl7pPr>
            <a:lvl8pPr lvl="7" algn="r">
              <a:buNone/>
              <a:defRPr sz="1300" b="1">
                <a:solidFill>
                  <a:srgbClr val="021028"/>
                </a:solidFill>
                <a:latin typeface="Open Sans"/>
                <a:ea typeface="Open Sans"/>
                <a:cs typeface="Open Sans"/>
                <a:sym typeface="Open Sans"/>
              </a:defRPr>
            </a:lvl8pPr>
            <a:lvl9pPr lvl="8" algn="r">
              <a:buNone/>
              <a:defRPr sz="1300" b="1">
                <a:solidFill>
                  <a:srgbClr val="02102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8" r:id="rId3"/>
    <p:sldLayoutId id="2147483662"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Tx/>
        <a:buFont typeface="Wingdings" panose="05000000000000000000" pitchFamily="2" charset="2"/>
        <a:buChar char="§"/>
        <a:defRPr sz="1400" b="0" i="0" u="none" strike="noStrike" cap="none">
          <a:solidFill>
            <a:schemeClr val="tx1"/>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ts val="4400"/>
              </a:lnSpc>
            </a:pPr>
            <a:r>
              <a:rPr lang="en-US" sz="4400" dirty="0">
                <a:solidFill>
                  <a:schemeClr val="tx1"/>
                </a:solidFill>
              </a:rPr>
              <a:t>Working on Working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2952750"/>
            <a:ext cx="982738" cy="990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615" y="133350"/>
            <a:ext cx="1470385" cy="862013"/>
          </a:xfrm>
          <a:prstGeom prst="rect">
            <a:avLst/>
          </a:prstGeom>
        </p:spPr>
      </p:pic>
    </p:spTree>
    <p:extLst>
      <p:ext uri="{BB962C8B-B14F-4D97-AF65-F5344CB8AC3E}">
        <p14:creationId xmlns:p14="http://schemas.microsoft.com/office/powerpoint/2010/main" val="2641203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Hue are you?</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The True Colors assessment is an inventory designed to help you understand yourself and others better</a:t>
            </a:r>
          </a:p>
          <a:p>
            <a:pPr lvl="0"/>
            <a:r>
              <a:rPr lang="en-US" sz="1200" dirty="0"/>
              <a:t>Based on research, this assessment is used to promote individual differences</a:t>
            </a:r>
          </a:p>
          <a:p>
            <a:r>
              <a:rPr lang="en-US" sz="1200" dirty="0"/>
              <a:t>Help team members understand working styles of other teammates </a:t>
            </a:r>
            <a:endParaRPr sz="1200" b="1" dirty="0">
              <a:solidFill>
                <a:schemeClr val="tx1"/>
              </a:solidFill>
            </a:endParaRPr>
          </a:p>
        </p:txBody>
      </p:sp>
      <p:grpSp>
        <p:nvGrpSpPr>
          <p:cNvPr id="5" name="Google Shape;412;p40"/>
          <p:cNvGrpSpPr/>
          <p:nvPr/>
        </p:nvGrpSpPr>
        <p:grpSpPr>
          <a:xfrm>
            <a:off x="2133600" y="1016631"/>
            <a:ext cx="335938" cy="335919"/>
            <a:chOff x="1923675" y="1633650"/>
            <a:chExt cx="436000" cy="435975"/>
          </a:xfrm>
        </p:grpSpPr>
        <p:sp>
          <p:nvSpPr>
            <p:cNvPr id="7" name="Google Shape;413;p40"/>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14;p40"/>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15;p40"/>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16;p40"/>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17;p40"/>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18;p40"/>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4809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8191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Complete your True Colors assessment by ranking</a:t>
            </a:r>
          </a:p>
          <a:p>
            <a:pPr algn="ctr">
              <a:lnSpc>
                <a:spcPts val="4400"/>
              </a:lnSpc>
            </a:pPr>
            <a:r>
              <a:rPr lang="en-US" sz="4200" b="1" dirty="0">
                <a:solidFill>
                  <a:schemeClr val="bg1"/>
                </a:solidFill>
                <a:latin typeface="+mj-lt"/>
              </a:rPr>
              <a:t>each group of words from</a:t>
            </a:r>
          </a:p>
          <a:p>
            <a:pPr algn="ctr">
              <a:lnSpc>
                <a:spcPts val="4400"/>
              </a:lnSpc>
            </a:pPr>
            <a:r>
              <a:rPr lang="en-US" sz="4200" b="1" dirty="0">
                <a:solidFill>
                  <a:schemeClr val="bg1"/>
                </a:solidFill>
                <a:latin typeface="+mj-lt"/>
              </a:rPr>
              <a:t>1 (NOT like you) to</a:t>
            </a:r>
          </a:p>
          <a:p>
            <a:pPr algn="ctr">
              <a:lnSpc>
                <a:spcPts val="4400"/>
              </a:lnSpc>
            </a:pPr>
            <a:r>
              <a:rPr lang="en-US" sz="4200" b="1" dirty="0">
                <a:solidFill>
                  <a:schemeClr val="bg1"/>
                </a:solidFill>
                <a:latin typeface="+mj-lt"/>
              </a:rPr>
              <a:t>4 (MOST like you).</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3310543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Discuss:</a:t>
            </a:r>
          </a:p>
          <a:p>
            <a:pPr algn="ctr"/>
            <a:r>
              <a:rPr lang="en-US" sz="1800" b="1" dirty="0">
                <a:solidFill>
                  <a:schemeClr val="bg1"/>
                </a:solidFill>
                <a:latin typeface="+mj-lt"/>
              </a:rPr>
              <a:t>Describe the most successful group you’ve worked with.</a:t>
            </a:r>
          </a:p>
          <a:p>
            <a:pPr algn="ctr"/>
            <a:r>
              <a:rPr lang="en-US" sz="1800" b="1" dirty="0">
                <a:solidFill>
                  <a:schemeClr val="bg1"/>
                </a:solidFill>
                <a:latin typeface="+mj-lt"/>
              </a:rPr>
              <a:t>Why were you successful?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622511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Discuss:</a:t>
            </a:r>
          </a:p>
          <a:p>
            <a:pPr algn="ctr"/>
            <a:r>
              <a:rPr lang="en-US" sz="1800" b="1" dirty="0">
                <a:solidFill>
                  <a:schemeClr val="bg1"/>
                </a:solidFill>
                <a:latin typeface="+mj-lt"/>
              </a:rPr>
              <a:t>What are some reasons why groups are not successful?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782257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Discuss:</a:t>
            </a:r>
          </a:p>
          <a:p>
            <a:pPr algn="ctr"/>
            <a:r>
              <a:rPr lang="en-US" sz="1800" b="1" dirty="0">
                <a:solidFill>
                  <a:schemeClr val="bg1"/>
                </a:solidFill>
                <a:latin typeface="+mj-lt"/>
              </a:rPr>
              <a:t>What role does communication play in our lives?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35945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Where We’re Going:</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The member will be able to reflect on and identify his or her personal strengths and weaknesses and demonstrate how he or she can best utilize these points to contribute to the success of a team.</a:t>
            </a:r>
          </a:p>
          <a:p>
            <a:pPr lvl="0"/>
            <a:r>
              <a:rPr lang="en-US" sz="1200" dirty="0"/>
              <a:t>The member will be able to identify methods for successfully collaborating with others in the workplace.</a:t>
            </a:r>
          </a:p>
          <a:p>
            <a:r>
              <a:rPr lang="en-US" sz="1200" dirty="0"/>
              <a:t>The member will be able to devise a project to improve his or her real world skills based on a SMART goal for </a:t>
            </a:r>
            <a:r>
              <a:rPr lang="en-US" sz="1200"/>
              <a:t>the “Working on Working” </a:t>
            </a:r>
            <a:r>
              <a:rPr lang="en-US" sz="1200" dirty="0"/>
              <a:t>Power of One unit.</a:t>
            </a:r>
            <a:endParaRPr sz="1200" b="1" dirty="0">
              <a:solidFill>
                <a:schemeClr val="tx1"/>
              </a:solidFill>
            </a:endParaRPr>
          </a:p>
        </p:txBody>
      </p:sp>
      <p:sp>
        <p:nvSpPr>
          <p:cNvPr id="6" name="Google Shape;370;p40"/>
          <p:cNvSpPr/>
          <p:nvPr/>
        </p:nvSpPr>
        <p:spPr>
          <a:xfrm>
            <a:off x="2882588" y="895350"/>
            <a:ext cx="339249" cy="449574"/>
          </a:xfrm>
          <a:custGeom>
            <a:avLst/>
            <a:gdLst/>
            <a:ahLst/>
            <a:cxnLst/>
            <a:rect l="l" t="t" r="r" b="b"/>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8685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How We’ll Get There:</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Understanding our personal True Colors</a:t>
            </a:r>
          </a:p>
          <a:p>
            <a:pPr lvl="0"/>
            <a:r>
              <a:rPr lang="en-US" sz="1200" dirty="0"/>
              <a:t>Examining collaboration and leveraging differences</a:t>
            </a:r>
          </a:p>
          <a:p>
            <a:r>
              <a:rPr lang="en-US" sz="1200" dirty="0"/>
              <a:t>Power of One: Working on Working</a:t>
            </a:r>
            <a:endParaRPr sz="1200" b="1" dirty="0">
              <a:solidFill>
                <a:schemeClr val="tx1"/>
              </a:solidFill>
            </a:endParaRPr>
          </a:p>
        </p:txBody>
      </p:sp>
      <p:grpSp>
        <p:nvGrpSpPr>
          <p:cNvPr id="6" name="Google Shape;371;p40"/>
          <p:cNvGrpSpPr/>
          <p:nvPr/>
        </p:nvGrpSpPr>
        <p:grpSpPr>
          <a:xfrm>
            <a:off x="3124200" y="819150"/>
            <a:ext cx="457200" cy="521098"/>
            <a:chOff x="4630125" y="278900"/>
            <a:chExt cx="400675" cy="456675"/>
          </a:xfrm>
        </p:grpSpPr>
        <p:sp>
          <p:nvSpPr>
            <p:cNvPr id="7" name="Google Shape;372;p40"/>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73;p40"/>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74;p40"/>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75;p40"/>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6094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4287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Understanding</a:t>
            </a:r>
          </a:p>
          <a:p>
            <a:pPr algn="ctr">
              <a:lnSpc>
                <a:spcPts val="4400"/>
              </a:lnSpc>
            </a:pPr>
            <a:r>
              <a:rPr lang="en-US" sz="4200" b="1" dirty="0">
                <a:solidFill>
                  <a:schemeClr val="bg1"/>
                </a:solidFill>
                <a:latin typeface="+mj-lt"/>
              </a:rPr>
              <a:t>Our True Colors</a:t>
            </a:r>
          </a:p>
          <a:p>
            <a:pPr algn="ctr"/>
            <a:r>
              <a:rPr lang="en-US" sz="1800" b="1" dirty="0">
                <a:solidFill>
                  <a:schemeClr val="bg1"/>
                </a:solidFill>
                <a:latin typeface="+mj-lt"/>
              </a:rPr>
              <a:t>Assemble with your Colors!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1323635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20383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True Colors Explained</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3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173269"/>
            <a:ext cx="914400" cy="532081"/>
          </a:xfrm>
          <a:prstGeom prst="rect">
            <a:avLst/>
          </a:prstGeom>
        </p:spPr>
      </p:pic>
    </p:spTree>
    <p:extLst>
      <p:ext uri="{BB962C8B-B14F-4D97-AF65-F5344CB8AC3E}">
        <p14:creationId xmlns:p14="http://schemas.microsoft.com/office/powerpoint/2010/main" val="268242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0774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u="sng" dirty="0">
                <a:solidFill>
                  <a:schemeClr val="bg1"/>
                </a:solidFill>
                <a:latin typeface="+mj-lt"/>
              </a:rPr>
              <a:t>Collaboration</a:t>
            </a:r>
            <a:r>
              <a:rPr lang="en-US" sz="4200" b="1" dirty="0">
                <a:solidFill>
                  <a:schemeClr val="bg1"/>
                </a:solidFill>
                <a:latin typeface="+mj-lt"/>
              </a:rPr>
              <a:t>: Cooperative arrangement in which two</a:t>
            </a:r>
          </a:p>
          <a:p>
            <a:pPr algn="ctr">
              <a:lnSpc>
                <a:spcPts val="4400"/>
              </a:lnSpc>
            </a:pPr>
            <a:r>
              <a:rPr lang="en-US" sz="4200" b="1" dirty="0">
                <a:solidFill>
                  <a:schemeClr val="bg1"/>
                </a:solidFill>
                <a:latin typeface="+mj-lt"/>
              </a:rPr>
              <a:t>or more parties work jointly toward a common goal.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3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173269"/>
            <a:ext cx="914400" cy="532081"/>
          </a:xfrm>
          <a:prstGeom prst="rect">
            <a:avLst/>
          </a:prstGeom>
        </p:spPr>
      </p:pic>
      <p:sp>
        <p:nvSpPr>
          <p:cNvPr id="6" name="Title 1"/>
          <p:cNvSpPr txBox="1">
            <a:spLocks/>
          </p:cNvSpPr>
          <p:nvPr/>
        </p:nvSpPr>
        <p:spPr>
          <a:xfrm>
            <a:off x="304800" y="4538805"/>
            <a:ext cx="3124199" cy="6046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bg1"/>
                </a:solidFill>
                <a:latin typeface="+mn-lt"/>
              </a:rPr>
              <a:t>Source</a:t>
            </a:r>
            <a:r>
              <a:rPr lang="en-US" sz="600" b="1" dirty="0">
                <a:solidFill>
                  <a:schemeClr val="bg1"/>
                </a:solidFill>
                <a:latin typeface="+mn-lt"/>
              </a:rPr>
              <a:t>:</a:t>
            </a:r>
          </a:p>
          <a:p>
            <a:pPr>
              <a:lnSpc>
                <a:spcPts val="800"/>
              </a:lnSpc>
            </a:pPr>
            <a:r>
              <a:rPr lang="en-US" sz="600" b="1" i="1" dirty="0">
                <a:solidFill>
                  <a:schemeClr val="bg1"/>
                </a:solidFill>
                <a:latin typeface="+mn-lt"/>
              </a:rPr>
              <a:t>http://www.businessdictionary.com/definition/collaboration.html</a:t>
            </a:r>
          </a:p>
        </p:txBody>
      </p:sp>
    </p:spTree>
    <p:extLst>
      <p:ext uri="{BB962C8B-B14F-4D97-AF65-F5344CB8AC3E}">
        <p14:creationId xmlns:p14="http://schemas.microsoft.com/office/powerpoint/2010/main" val="379584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17335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What’s collaboration</a:t>
            </a:r>
          </a:p>
          <a:p>
            <a:pPr algn="ctr">
              <a:lnSpc>
                <a:spcPts val="4400"/>
              </a:lnSpc>
            </a:pPr>
            <a:r>
              <a:rPr lang="en-US" sz="4200" b="1" dirty="0">
                <a:solidFill>
                  <a:schemeClr val="bg1"/>
                </a:solidFill>
                <a:latin typeface="+mj-lt"/>
              </a:rPr>
              <a:t>in your own words?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694027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endParaRPr lang="en-US" sz="1800" dirty="0"/>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When working with a group, differences are inevitable. Others will have different thoughts, styles, and methods.</a:t>
            </a:r>
          </a:p>
          <a:p>
            <a:pPr lvl="0"/>
            <a:r>
              <a:rPr lang="en-US" sz="1200" dirty="0"/>
              <a:t>Differences are a good thing!</a:t>
            </a:r>
          </a:p>
          <a:p>
            <a:r>
              <a:rPr lang="en-US" sz="1200" dirty="0"/>
              <a:t>By understanding others, differences can be leveraged within a group and can make a team stronger.</a:t>
            </a:r>
            <a:endParaRPr sz="1200" b="1" dirty="0">
              <a:solidFill>
                <a:schemeClr val="tx1"/>
              </a:solidFill>
              <a:latin typeface="+mn-lt"/>
            </a:endParaRPr>
          </a:p>
        </p:txBody>
      </p:sp>
    </p:spTree>
    <p:extLst>
      <p:ext uri="{BB962C8B-B14F-4D97-AF65-F5344CB8AC3E}">
        <p14:creationId xmlns:p14="http://schemas.microsoft.com/office/powerpoint/2010/main" val="3930556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endParaRPr lang="en-US" sz="1800" dirty="0"/>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Before you can understand others, you must first know what you bring to the table.</a:t>
            </a:r>
          </a:p>
          <a:p>
            <a:r>
              <a:rPr lang="en-US" sz="1200" dirty="0"/>
              <a:t>What are your strengths and weaknesses? Give examples where you saw these in action.</a:t>
            </a:r>
            <a:endParaRPr sz="1200" b="1" dirty="0">
              <a:solidFill>
                <a:schemeClr val="tx1"/>
              </a:solidFill>
              <a:latin typeface="+mn-lt"/>
            </a:endParaRPr>
          </a:p>
        </p:txBody>
      </p:sp>
    </p:spTree>
    <p:extLst>
      <p:ext uri="{BB962C8B-B14F-4D97-AF65-F5344CB8AC3E}">
        <p14:creationId xmlns:p14="http://schemas.microsoft.com/office/powerpoint/2010/main" val="1018507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19918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Communication with Colors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1549408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7335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Discuss:</a:t>
            </a:r>
          </a:p>
          <a:p>
            <a:pPr algn="ctr"/>
            <a:r>
              <a:rPr lang="en-US" sz="1800" b="1" dirty="0">
                <a:solidFill>
                  <a:schemeClr val="bg1"/>
                </a:solidFill>
                <a:latin typeface="+mj-lt"/>
              </a:rPr>
              <a:t> What is one strength and one weakness your color brings to the table?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4039834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Why is collaboration in</a:t>
            </a:r>
            <a:br>
              <a:rPr lang="en-US" sz="1800" dirty="0"/>
            </a:br>
            <a:r>
              <a:rPr lang="en-US" sz="1800" dirty="0"/>
              <a:t>the workplace important?</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Promotes self-examination</a:t>
            </a:r>
          </a:p>
          <a:p>
            <a:pPr lvl="0"/>
            <a:r>
              <a:rPr lang="en-US" sz="1200" dirty="0"/>
              <a:t>Aids problem solving</a:t>
            </a:r>
          </a:p>
          <a:p>
            <a:pPr lvl="0"/>
            <a:r>
              <a:rPr lang="en-US" sz="1200" dirty="0"/>
              <a:t>Employees can learn from one another</a:t>
            </a:r>
          </a:p>
          <a:p>
            <a:pPr lvl="0"/>
            <a:r>
              <a:rPr lang="en-US" sz="1200" dirty="0"/>
              <a:t>Increased efficiency </a:t>
            </a:r>
          </a:p>
          <a:p>
            <a:r>
              <a:rPr lang="en-US" sz="1200" dirty="0"/>
              <a:t>More likely to have an even workload</a:t>
            </a:r>
            <a:endParaRPr lang="en-US" sz="1200" dirty="0">
              <a:solidFill>
                <a:schemeClr val="tx1"/>
              </a:solidFill>
              <a:latin typeface="+mn-lt"/>
            </a:endParaRPr>
          </a:p>
        </p:txBody>
      </p:sp>
      <p:sp>
        <p:nvSpPr>
          <p:cNvPr id="5" name="Title 1"/>
          <p:cNvSpPr txBox="1">
            <a:spLocks/>
          </p:cNvSpPr>
          <p:nvPr/>
        </p:nvSpPr>
        <p:spPr>
          <a:xfrm>
            <a:off x="304800" y="4615005"/>
            <a:ext cx="5638800" cy="528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tx1"/>
                </a:solidFill>
                <a:latin typeface="+mn-lt"/>
              </a:rPr>
              <a:t>Source</a:t>
            </a:r>
            <a:endParaRPr lang="en-US" sz="600" b="1" dirty="0">
              <a:solidFill>
                <a:schemeClr val="tx1"/>
              </a:solidFill>
              <a:latin typeface="+mn-lt"/>
            </a:endParaRPr>
          </a:p>
          <a:p>
            <a:pPr>
              <a:lnSpc>
                <a:spcPts val="800"/>
              </a:lnSpc>
            </a:pPr>
            <a:r>
              <a:rPr lang="en-US" sz="600" b="1" i="1" dirty="0">
                <a:solidFill>
                  <a:schemeClr val="tx1"/>
                </a:solidFill>
                <a:latin typeface="+mn-lt"/>
              </a:rPr>
              <a:t>https://www.nutcache.com/blog/the-importance-of-collaboration-in-the-workplace/#iLightbox[gallery26884]/0</a:t>
            </a:r>
          </a:p>
        </p:txBody>
      </p:sp>
      <p:grpSp>
        <p:nvGrpSpPr>
          <p:cNvPr id="6" name="Google Shape;533;p40"/>
          <p:cNvGrpSpPr/>
          <p:nvPr/>
        </p:nvGrpSpPr>
        <p:grpSpPr>
          <a:xfrm>
            <a:off x="3581400" y="900981"/>
            <a:ext cx="457200" cy="375369"/>
            <a:chOff x="2599525" y="3688600"/>
            <a:chExt cx="428675" cy="351950"/>
          </a:xfrm>
        </p:grpSpPr>
        <p:sp>
          <p:nvSpPr>
            <p:cNvPr id="7" name="Google Shape;534;p40"/>
            <p:cNvSpPr/>
            <p:nvPr/>
          </p:nvSpPr>
          <p:spPr>
            <a:xfrm>
              <a:off x="2599525" y="3688600"/>
              <a:ext cx="428675" cy="168675"/>
            </a:xfrm>
            <a:custGeom>
              <a:avLst/>
              <a:gdLst/>
              <a:ahLst/>
              <a:cxnLst/>
              <a:rect l="l" t="t" r="r" b="b"/>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35;p40"/>
            <p:cNvSpPr/>
            <p:nvPr/>
          </p:nvSpPr>
          <p:spPr>
            <a:xfrm>
              <a:off x="2792550" y="3862125"/>
              <a:ext cx="42650" cy="23775"/>
            </a:xfrm>
            <a:custGeom>
              <a:avLst/>
              <a:gdLst/>
              <a:ahLst/>
              <a:cxnLst/>
              <a:rect l="l" t="t" r="r" b="b"/>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36;p40"/>
            <p:cNvSpPr/>
            <p:nvPr/>
          </p:nvSpPr>
          <p:spPr>
            <a:xfrm>
              <a:off x="2599525" y="3852375"/>
              <a:ext cx="428675" cy="188175"/>
            </a:xfrm>
            <a:custGeom>
              <a:avLst/>
              <a:gdLst/>
              <a:ahLst/>
              <a:cxnLst/>
              <a:rect l="l" t="t" r="r" b="b"/>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23855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20383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Working on Working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1064176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Working on Working</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Working on Working is the third unit in the FCCLA Power of One national program.</a:t>
            </a:r>
          </a:p>
          <a:p>
            <a:pPr lvl="0"/>
            <a:r>
              <a:rPr lang="en-US" sz="1200" dirty="0"/>
              <a:t>This unit focuses on developing one’s real world skills as a future career holder.</a:t>
            </a:r>
          </a:p>
          <a:p>
            <a:r>
              <a:rPr lang="en-US" sz="1200" dirty="0"/>
              <a:t>The real world skills this unit focuses on are critical to becoming a successful wage earner.</a:t>
            </a:r>
            <a:endParaRPr sz="1200" b="1"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857250"/>
            <a:ext cx="491369" cy="495299"/>
          </a:xfrm>
          <a:prstGeom prst="rect">
            <a:avLst/>
          </a:prstGeom>
        </p:spPr>
      </p:pic>
    </p:spTree>
    <p:extLst>
      <p:ext uri="{BB962C8B-B14F-4D97-AF65-F5344CB8AC3E}">
        <p14:creationId xmlns:p14="http://schemas.microsoft.com/office/powerpoint/2010/main" val="1340242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Executing Your Working on</a:t>
            </a:r>
            <a:br>
              <a:rPr lang="en-US" sz="1800" dirty="0"/>
            </a:br>
            <a:r>
              <a:rPr lang="en-US" sz="1800" dirty="0"/>
              <a:t>Working Project</a:t>
            </a:r>
          </a:p>
        </p:txBody>
      </p:sp>
      <p:sp>
        <p:nvSpPr>
          <p:cNvPr id="120" name="Google Shape;120;p16"/>
          <p:cNvSpPr txBox="1">
            <a:spLocks noGrp="1"/>
          </p:cNvSpPr>
          <p:nvPr>
            <p:ph type="body" idx="1"/>
          </p:nvPr>
        </p:nvSpPr>
        <p:spPr>
          <a:xfrm>
            <a:off x="434324" y="1733550"/>
            <a:ext cx="5204476" cy="2881800"/>
          </a:xfrm>
          <a:prstGeom prst="rect">
            <a:avLst/>
          </a:prstGeom>
        </p:spPr>
        <p:txBody>
          <a:bodyPr spcFirstLastPara="1" wrap="square" lIns="91425" tIns="91425" rIns="91425" bIns="91425" anchor="t" anchorCtr="0">
            <a:noAutofit/>
          </a:bodyPr>
          <a:lstStyle/>
          <a:p>
            <a:pPr lvl="0">
              <a:buSzPct val="100000"/>
              <a:buFont typeface="+mj-lt"/>
              <a:buAutoNum type="arabicPeriod"/>
            </a:pPr>
            <a:r>
              <a:rPr lang="en-US" sz="1200" dirty="0"/>
              <a:t>Brainstorm real world skills you would like to improve or steps you would like to take to prepare yourself for a career.</a:t>
            </a:r>
          </a:p>
          <a:p>
            <a:pPr lvl="0">
              <a:buSzPct val="100000"/>
              <a:buFont typeface="+mj-lt"/>
              <a:buAutoNum type="arabicPeriod"/>
            </a:pPr>
            <a:r>
              <a:rPr lang="en-US" sz="1200" dirty="0"/>
              <a:t>Decide which project area is your top priority.</a:t>
            </a:r>
          </a:p>
          <a:p>
            <a:pPr lvl="0">
              <a:buSzPct val="100000"/>
              <a:buFont typeface="+mj-lt"/>
              <a:buAutoNum type="arabicPeriod"/>
            </a:pPr>
            <a:r>
              <a:rPr lang="en-US" sz="1200" dirty="0"/>
              <a:t>Make a list of ways you would like to improve yourself in your chosen project area.</a:t>
            </a:r>
          </a:p>
          <a:p>
            <a:pPr>
              <a:buSzPct val="100000"/>
              <a:buFont typeface="+mj-lt"/>
              <a:buAutoNum type="arabicPeriod"/>
            </a:pPr>
            <a:r>
              <a:rPr lang="en-US" sz="1200" dirty="0"/>
              <a:t>Use the FCCLA Planning Process to set a SMART goal to achieve and plan a project to meet your goal.</a:t>
            </a:r>
            <a:endParaRPr sz="1200" dirty="0"/>
          </a:p>
        </p:txBody>
      </p:sp>
      <p:grpSp>
        <p:nvGrpSpPr>
          <p:cNvPr id="13" name="Google Shape;377;p40"/>
          <p:cNvGrpSpPr/>
          <p:nvPr/>
        </p:nvGrpSpPr>
        <p:grpSpPr>
          <a:xfrm>
            <a:off x="3733800" y="813574"/>
            <a:ext cx="381000" cy="464611"/>
            <a:chOff x="596350" y="929175"/>
            <a:chExt cx="407950" cy="497475"/>
          </a:xfrm>
        </p:grpSpPr>
        <p:sp>
          <p:nvSpPr>
            <p:cNvPr id="14" name="Google Shape;378;p40"/>
            <p:cNvSpPr/>
            <p:nvPr/>
          </p:nvSpPr>
          <p:spPr>
            <a:xfrm>
              <a:off x="596350"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79;p40"/>
            <p:cNvSpPr/>
            <p:nvPr/>
          </p:nvSpPr>
          <p:spPr>
            <a:xfrm>
              <a:off x="626775"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80;p40"/>
            <p:cNvSpPr/>
            <p:nvPr/>
          </p:nvSpPr>
          <p:spPr>
            <a:xfrm>
              <a:off x="688900" y="1256150"/>
              <a:ext cx="133975" cy="25"/>
            </a:xfrm>
            <a:custGeom>
              <a:avLst/>
              <a:gdLst/>
              <a:ahLst/>
              <a:cxnLst/>
              <a:rect l="l" t="t" r="r" b="b"/>
              <a:pathLst>
                <a:path w="5359" h="1" fill="none" extrusionOk="0">
                  <a:moveTo>
                    <a:pt x="5358" y="0"/>
                  </a:moveTo>
                  <a:lnTo>
                    <a:pt x="0"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81;p40"/>
            <p:cNvSpPr/>
            <p:nvPr/>
          </p:nvSpPr>
          <p:spPr>
            <a:xfrm>
              <a:off x="688900" y="1201350"/>
              <a:ext cx="255750" cy="25"/>
            </a:xfrm>
            <a:custGeom>
              <a:avLst/>
              <a:gdLst/>
              <a:ahLst/>
              <a:cxnLst/>
              <a:rect l="l" t="t" r="r" b="b"/>
              <a:pathLst>
                <a:path w="10230" h="1" fill="none" extrusionOk="0">
                  <a:moveTo>
                    <a:pt x="10229" y="1"/>
                  </a:moveTo>
                  <a:lnTo>
                    <a:pt x="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82;p40"/>
            <p:cNvSpPr/>
            <p:nvPr/>
          </p:nvSpPr>
          <p:spPr>
            <a:xfrm>
              <a:off x="688900" y="1145950"/>
              <a:ext cx="255750" cy="25"/>
            </a:xfrm>
            <a:custGeom>
              <a:avLst/>
              <a:gdLst/>
              <a:ahLst/>
              <a:cxnLst/>
              <a:rect l="l" t="t" r="r" b="b"/>
              <a:pathLst>
                <a:path w="10230" h="1" fill="none" extrusionOk="0">
                  <a:moveTo>
                    <a:pt x="10229" y="0"/>
                  </a:moveTo>
                  <a:lnTo>
                    <a:pt x="0"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3;p40"/>
            <p:cNvSpPr/>
            <p:nvPr/>
          </p:nvSpPr>
          <p:spPr>
            <a:xfrm>
              <a:off x="688900" y="1090525"/>
              <a:ext cx="255750" cy="25"/>
            </a:xfrm>
            <a:custGeom>
              <a:avLst/>
              <a:gdLst/>
              <a:ahLst/>
              <a:cxnLst/>
              <a:rect l="l" t="t" r="r" b="b"/>
              <a:pathLst>
                <a:path w="10230" h="1" fill="none" extrusionOk="0">
                  <a:moveTo>
                    <a:pt x="10229" y="1"/>
                  </a:moveTo>
                  <a:lnTo>
                    <a:pt x="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84;p40"/>
            <p:cNvSpPr/>
            <p:nvPr/>
          </p:nvSpPr>
          <p:spPr>
            <a:xfrm>
              <a:off x="9202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09963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In Summary…</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Collaboration is critical in the workplace.</a:t>
            </a:r>
          </a:p>
          <a:p>
            <a:pPr lvl="0"/>
            <a:r>
              <a:rPr lang="en-US" sz="1200" dirty="0"/>
              <a:t>Benefits of collaboration are seen when people of different personalities and skill sets work together effectively to achieve a common goal.</a:t>
            </a:r>
          </a:p>
          <a:p>
            <a:pPr lvl="0"/>
            <a:r>
              <a:rPr lang="en-US" sz="1200" dirty="0"/>
              <a:t>The first step of collaboration is understanding your own strengths and weaknesses and then understanding those you’re working with.</a:t>
            </a:r>
          </a:p>
          <a:p>
            <a:pPr lvl="0"/>
            <a:r>
              <a:rPr lang="en-US" sz="1200" dirty="0"/>
              <a:t>Working on Working is the third unit of Power of One that promotes development of real world skills.</a:t>
            </a:r>
          </a:p>
          <a:p>
            <a:r>
              <a:rPr lang="en-US" sz="1200" dirty="0"/>
              <a:t>Your Working on Working project does not have to relate directly to collaboration, but collaboration is critical for the workplace</a:t>
            </a:r>
            <a:endParaRPr sz="1200" b="1" dirty="0">
              <a:solidFill>
                <a:schemeClr val="tx1"/>
              </a:solidFill>
            </a:endParaRPr>
          </a:p>
        </p:txBody>
      </p:sp>
      <p:grpSp>
        <p:nvGrpSpPr>
          <p:cNvPr id="5" name="Google Shape;425;p40"/>
          <p:cNvGrpSpPr/>
          <p:nvPr/>
        </p:nvGrpSpPr>
        <p:grpSpPr>
          <a:xfrm>
            <a:off x="2209800" y="963159"/>
            <a:ext cx="274934" cy="389391"/>
            <a:chOff x="3979850" y="1598950"/>
            <a:chExt cx="356825" cy="505375"/>
          </a:xfrm>
        </p:grpSpPr>
        <p:sp>
          <p:nvSpPr>
            <p:cNvPr id="6" name="Google Shape;426;p40"/>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27;p40"/>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51794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8859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What questions do you have?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3591668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Which topics interest you?</a:t>
            </a:r>
          </a:p>
        </p:txBody>
      </p:sp>
      <p:sp>
        <p:nvSpPr>
          <p:cNvPr id="120" name="Google Shape;120;p16"/>
          <p:cNvSpPr txBox="1">
            <a:spLocks noGrp="1"/>
          </p:cNvSpPr>
          <p:nvPr>
            <p:ph type="body" idx="1"/>
          </p:nvPr>
        </p:nvSpPr>
        <p:spPr>
          <a:xfrm>
            <a:off x="304800" y="1747350"/>
            <a:ext cx="2590800" cy="2881800"/>
          </a:xfrm>
          <a:prstGeom prst="rect">
            <a:avLst/>
          </a:prstGeom>
        </p:spPr>
        <p:txBody>
          <a:bodyPr spcFirstLastPara="1" wrap="square" lIns="91425" tIns="91425" rIns="91425" bIns="91425" anchor="t" anchorCtr="0">
            <a:noAutofit/>
          </a:bodyPr>
          <a:lstStyle/>
          <a:p>
            <a:pPr lvl="0"/>
            <a:r>
              <a:rPr lang="en-US" sz="1050" dirty="0"/>
              <a:t>Researching jobs for members</a:t>
            </a:r>
          </a:p>
          <a:p>
            <a:pPr lvl="0"/>
            <a:r>
              <a:rPr lang="en-US" sz="1050" dirty="0"/>
              <a:t>Learning to apply for jobs</a:t>
            </a:r>
          </a:p>
          <a:p>
            <a:pPr lvl="0"/>
            <a:r>
              <a:rPr lang="en-US" sz="1050" dirty="0"/>
              <a:t>Creating a resume or portfolio</a:t>
            </a:r>
          </a:p>
          <a:p>
            <a:pPr lvl="0"/>
            <a:r>
              <a:rPr lang="en-US" sz="1050" dirty="0"/>
              <a:t>Obtaining a job</a:t>
            </a:r>
          </a:p>
          <a:p>
            <a:pPr lvl="0"/>
            <a:r>
              <a:rPr lang="en-US" sz="1050" dirty="0"/>
              <a:t>Improving critical areas of current job</a:t>
            </a:r>
          </a:p>
          <a:p>
            <a:pPr lvl="0"/>
            <a:r>
              <a:rPr lang="en-US" sz="1050" dirty="0"/>
              <a:t>Setting up a business</a:t>
            </a:r>
          </a:p>
          <a:p>
            <a:pPr lvl="0"/>
            <a:r>
              <a:rPr lang="en-US" sz="1050" dirty="0"/>
              <a:t>Learning career success skills</a:t>
            </a:r>
          </a:p>
          <a:p>
            <a:pPr lvl="0"/>
            <a:r>
              <a:rPr lang="en-US" sz="1050" dirty="0"/>
              <a:t>Researching careers</a:t>
            </a:r>
          </a:p>
          <a:p>
            <a:pPr lvl="0"/>
            <a:r>
              <a:rPr lang="en-US" sz="1050" dirty="0"/>
              <a:t>Exploring Family and Consumer Sciences careers</a:t>
            </a:r>
          </a:p>
        </p:txBody>
      </p:sp>
      <p:sp>
        <p:nvSpPr>
          <p:cNvPr id="8" name="Google Shape;120;p16"/>
          <p:cNvSpPr txBox="1">
            <a:spLocks noGrp="1"/>
          </p:cNvSpPr>
          <p:nvPr>
            <p:ph type="body" idx="1"/>
          </p:nvPr>
        </p:nvSpPr>
        <p:spPr>
          <a:xfrm>
            <a:off x="2895600" y="1747350"/>
            <a:ext cx="3048000" cy="2881800"/>
          </a:xfrm>
          <a:prstGeom prst="rect">
            <a:avLst/>
          </a:prstGeom>
        </p:spPr>
        <p:txBody>
          <a:bodyPr spcFirstLastPara="1" wrap="square" lIns="91425" tIns="91425" rIns="91425" bIns="91425" anchor="t" anchorCtr="0">
            <a:noAutofit/>
          </a:bodyPr>
          <a:lstStyle/>
          <a:p>
            <a:r>
              <a:rPr lang="en-US" sz="1050" dirty="0"/>
              <a:t>Interviewing or shadowing workers in interesting careers</a:t>
            </a:r>
          </a:p>
          <a:p>
            <a:pPr lvl="0"/>
            <a:r>
              <a:rPr lang="en-US" sz="1050" dirty="0"/>
              <a:t>Planning high school course schedule based on career interests</a:t>
            </a:r>
          </a:p>
          <a:p>
            <a:pPr lvl="0"/>
            <a:r>
              <a:rPr lang="en-US" sz="1050" dirty="0"/>
              <a:t>Researching colleges and postsecondary schools</a:t>
            </a:r>
          </a:p>
          <a:p>
            <a:pPr lvl="0"/>
            <a:r>
              <a:rPr lang="en-US" sz="1050" dirty="0"/>
              <a:t>Earning and saving money for college</a:t>
            </a:r>
          </a:p>
          <a:p>
            <a:pPr lvl="0"/>
            <a:r>
              <a:rPr lang="en-US" sz="1050" dirty="0"/>
              <a:t>Think innovatively about careers in the future</a:t>
            </a:r>
          </a:p>
          <a:p>
            <a:r>
              <a:rPr lang="en-US" sz="1050" dirty="0"/>
              <a:t>Managing a professional social media presence</a:t>
            </a:r>
          </a:p>
        </p:txBody>
      </p:sp>
      <p:grpSp>
        <p:nvGrpSpPr>
          <p:cNvPr id="9" name="Google Shape;726;p40"/>
          <p:cNvGrpSpPr/>
          <p:nvPr/>
        </p:nvGrpSpPr>
        <p:grpSpPr>
          <a:xfrm>
            <a:off x="3581400" y="895350"/>
            <a:ext cx="277303" cy="448304"/>
            <a:chOff x="1988225" y="4286525"/>
            <a:chExt cx="305075" cy="493200"/>
          </a:xfrm>
        </p:grpSpPr>
        <p:sp>
          <p:nvSpPr>
            <p:cNvPr id="10" name="Google Shape;727;p40"/>
            <p:cNvSpPr/>
            <p:nvPr/>
          </p:nvSpPr>
          <p:spPr>
            <a:xfrm>
              <a:off x="2178800" y="4519725"/>
              <a:ext cx="114500" cy="114475"/>
            </a:xfrm>
            <a:custGeom>
              <a:avLst/>
              <a:gdLst/>
              <a:ahLst/>
              <a:cxnLst/>
              <a:rect l="l" t="t" r="r" b="b"/>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28;p40"/>
            <p:cNvSpPr/>
            <p:nvPr/>
          </p:nvSpPr>
          <p:spPr>
            <a:xfrm>
              <a:off x="1988225" y="4539200"/>
              <a:ext cx="156500" cy="156500"/>
            </a:xfrm>
            <a:custGeom>
              <a:avLst/>
              <a:gdLst/>
              <a:ahLst/>
              <a:cxnLst/>
              <a:rect l="l" t="t" r="r" b="b"/>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29;p40"/>
            <p:cNvSpPr/>
            <p:nvPr/>
          </p:nvSpPr>
          <p:spPr>
            <a:xfrm>
              <a:off x="2042425" y="4286525"/>
              <a:ext cx="239300" cy="236250"/>
            </a:xfrm>
            <a:custGeom>
              <a:avLst/>
              <a:gdLst/>
              <a:ahLst/>
              <a:cxnLst/>
              <a:rect l="l" t="t" r="r" b="b"/>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30;p40"/>
            <p:cNvSpPr/>
            <p:nvPr/>
          </p:nvSpPr>
          <p:spPr>
            <a:xfrm>
              <a:off x="2161750" y="4522750"/>
              <a:ext cx="25" cy="256975"/>
            </a:xfrm>
            <a:custGeom>
              <a:avLst/>
              <a:gdLst/>
              <a:ahLst/>
              <a:cxnLst/>
              <a:rect l="l" t="t" r="r" b="b"/>
              <a:pathLst>
                <a:path w="1" h="10279" fill="none" extrusionOk="0">
                  <a:moveTo>
                    <a:pt x="1" y="10279"/>
                  </a:moveTo>
                  <a:lnTo>
                    <a:pt x="1"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31;p40"/>
            <p:cNvSpPr/>
            <p:nvPr/>
          </p:nvSpPr>
          <p:spPr>
            <a:xfrm>
              <a:off x="2133750" y="4377850"/>
              <a:ext cx="56050" cy="56025"/>
            </a:xfrm>
            <a:custGeom>
              <a:avLst/>
              <a:gdLst/>
              <a:ahLst/>
              <a:cxnLst/>
              <a:rect l="l" t="t" r="r" b="b"/>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32;p40"/>
            <p:cNvSpPr/>
            <p:nvPr/>
          </p:nvSpPr>
          <p:spPr>
            <a:xfrm>
              <a:off x="2038150" y="4589125"/>
              <a:ext cx="87100" cy="87100"/>
            </a:xfrm>
            <a:custGeom>
              <a:avLst/>
              <a:gdLst/>
              <a:ahLst/>
              <a:cxnLst/>
              <a:rect l="l" t="t" r="r" b="b"/>
              <a:pathLst>
                <a:path w="3484" h="3484" fill="none" extrusionOk="0">
                  <a:moveTo>
                    <a:pt x="1" y="0"/>
                  </a:moveTo>
                  <a:lnTo>
                    <a:pt x="3483" y="3483"/>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33;p40"/>
            <p:cNvSpPr/>
            <p:nvPr/>
          </p:nvSpPr>
          <p:spPr>
            <a:xfrm>
              <a:off x="2194025" y="4564150"/>
              <a:ext cx="54825" cy="54825"/>
            </a:xfrm>
            <a:custGeom>
              <a:avLst/>
              <a:gdLst/>
              <a:ahLst/>
              <a:cxnLst/>
              <a:rect l="l" t="t" r="r" b="b"/>
              <a:pathLst>
                <a:path w="2193" h="2193" fill="none" extrusionOk="0">
                  <a:moveTo>
                    <a:pt x="2192" y="1"/>
                  </a:moveTo>
                  <a:lnTo>
                    <a:pt x="1" y="2193"/>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21012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3908694" cy="669300"/>
          </a:xfrm>
          <a:prstGeom prst="rect">
            <a:avLst/>
          </a:prstGeom>
        </p:spPr>
        <p:txBody>
          <a:bodyPr spcFirstLastPara="1" wrap="square" lIns="91425" tIns="91425" rIns="91425" bIns="91425" anchor="b" anchorCtr="0">
            <a:noAutofit/>
          </a:bodyPr>
          <a:lstStyle/>
          <a:p>
            <a:r>
              <a:rPr lang="en-US" sz="1800" dirty="0"/>
              <a:t>What goal do you want to achieve within a topic?</a:t>
            </a:r>
          </a:p>
        </p:txBody>
      </p:sp>
      <p:sp>
        <p:nvSpPr>
          <p:cNvPr id="120" name="Google Shape;120;p16"/>
          <p:cNvSpPr txBox="1">
            <a:spLocks noGrp="1"/>
          </p:cNvSpPr>
          <p:nvPr>
            <p:ph type="body" idx="1"/>
          </p:nvPr>
        </p:nvSpPr>
        <p:spPr>
          <a:xfrm>
            <a:off x="304800" y="1581150"/>
            <a:ext cx="2971800" cy="2881800"/>
          </a:xfrm>
          <a:prstGeom prst="rect">
            <a:avLst/>
          </a:prstGeom>
        </p:spPr>
        <p:txBody>
          <a:bodyPr spcFirstLastPara="1" wrap="square" lIns="91425" tIns="91425" rIns="91425" bIns="91425" anchor="t" anchorCtr="0">
            <a:noAutofit/>
          </a:bodyPr>
          <a:lstStyle/>
          <a:p>
            <a:pPr lvl="0"/>
            <a:r>
              <a:rPr lang="en-US" sz="1050" dirty="0"/>
              <a:t>Make a list of all local jobs available to members my age</a:t>
            </a:r>
          </a:p>
          <a:p>
            <a:pPr lvl="0"/>
            <a:r>
              <a:rPr lang="en-US" sz="1050" dirty="0"/>
              <a:t>Fill out sample job applications</a:t>
            </a:r>
          </a:p>
          <a:p>
            <a:pPr lvl="0"/>
            <a:r>
              <a:rPr lang="en-US" sz="1050" dirty="0"/>
              <a:t>Create a resume</a:t>
            </a:r>
          </a:p>
          <a:p>
            <a:pPr lvl="0"/>
            <a:r>
              <a:rPr lang="en-US" sz="1050" dirty="0"/>
              <a:t>Interview a relative or neighbor about his or her job</a:t>
            </a:r>
          </a:p>
          <a:p>
            <a:pPr lvl="0"/>
            <a:r>
              <a:rPr lang="en-US" sz="1050" dirty="0"/>
              <a:t>Volunteer at a job site that interests me (like a school, hospital, farm, park, office, etc.)</a:t>
            </a:r>
          </a:p>
          <a:p>
            <a:pPr lvl="0"/>
            <a:r>
              <a:rPr lang="en-US" sz="1050" dirty="0"/>
              <a:t>Complete a career aptitude test about my career-related interests and traits</a:t>
            </a:r>
          </a:p>
          <a:p>
            <a:pPr lvl="0"/>
            <a:r>
              <a:rPr lang="en-US" sz="1050" dirty="0"/>
              <a:t>Complete the Career Connection quiz on career choices</a:t>
            </a:r>
          </a:p>
          <a:p>
            <a:r>
              <a:rPr lang="en-US" sz="1050" dirty="0"/>
              <a:t>Choose a high school career path, major, or specific courses that may help with my career</a:t>
            </a:r>
          </a:p>
          <a:p>
            <a:pPr lvl="0"/>
            <a:endParaRPr lang="en-US" sz="1050" dirty="0"/>
          </a:p>
        </p:txBody>
      </p:sp>
      <p:sp>
        <p:nvSpPr>
          <p:cNvPr id="8" name="Google Shape;120;p16"/>
          <p:cNvSpPr txBox="1">
            <a:spLocks noGrp="1"/>
          </p:cNvSpPr>
          <p:nvPr>
            <p:ph type="body" idx="1"/>
          </p:nvPr>
        </p:nvSpPr>
        <p:spPr>
          <a:xfrm>
            <a:off x="3352800" y="1594950"/>
            <a:ext cx="2514600" cy="2881800"/>
          </a:xfrm>
          <a:prstGeom prst="rect">
            <a:avLst/>
          </a:prstGeom>
        </p:spPr>
        <p:txBody>
          <a:bodyPr spcFirstLastPara="1" wrap="square" lIns="91425" tIns="91425" rIns="91425" bIns="91425" anchor="t" anchorCtr="0">
            <a:noAutofit/>
          </a:bodyPr>
          <a:lstStyle/>
          <a:p>
            <a:pPr lvl="0"/>
            <a:r>
              <a:rPr lang="en-US" sz="1050" dirty="0"/>
              <a:t>Research and give a report about a career that interests me</a:t>
            </a:r>
          </a:p>
          <a:p>
            <a:pPr lvl="0"/>
            <a:r>
              <a:rPr lang="en-US" sz="1050" dirty="0"/>
              <a:t>Research a possible career field and interview someone in the field</a:t>
            </a:r>
          </a:p>
          <a:p>
            <a:pPr lvl="0"/>
            <a:r>
              <a:rPr lang="en-US" sz="1050" dirty="0"/>
              <a:t>Create a career portfolio with documents that highlight my talents and accomplishments</a:t>
            </a:r>
          </a:p>
          <a:p>
            <a:pPr lvl="0"/>
            <a:r>
              <a:rPr lang="en-US" sz="1050" dirty="0"/>
              <a:t>Set up a job shadowing experience with someone in a career that interests me</a:t>
            </a:r>
          </a:p>
          <a:p>
            <a:pPr lvl="0"/>
            <a:r>
              <a:rPr lang="en-US" sz="1050" dirty="0"/>
              <a:t>Obtain a part-time job</a:t>
            </a:r>
          </a:p>
          <a:p>
            <a:r>
              <a:rPr lang="en-US" sz="1050" dirty="0"/>
              <a:t>Participate in the Job Interview or Career Investigation STAR Events</a:t>
            </a:r>
          </a:p>
        </p:txBody>
      </p:sp>
      <p:grpSp>
        <p:nvGrpSpPr>
          <p:cNvPr id="9" name="Google Shape;763;p40"/>
          <p:cNvGrpSpPr/>
          <p:nvPr/>
        </p:nvGrpSpPr>
        <p:grpSpPr>
          <a:xfrm>
            <a:off x="4302147" y="742950"/>
            <a:ext cx="422253" cy="383786"/>
            <a:chOff x="4556450" y="4963575"/>
            <a:chExt cx="548025" cy="498100"/>
          </a:xfrm>
        </p:grpSpPr>
        <p:sp>
          <p:nvSpPr>
            <p:cNvPr id="10" name="Google Shape;764;p40"/>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65;p40"/>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66;p40"/>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67;p40"/>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68;p40"/>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3025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3908694" cy="669300"/>
          </a:xfrm>
          <a:prstGeom prst="rect">
            <a:avLst/>
          </a:prstGeom>
        </p:spPr>
        <p:txBody>
          <a:bodyPr spcFirstLastPara="1" wrap="square" lIns="91425" tIns="91425" rIns="91425" bIns="91425" anchor="b" anchorCtr="0">
            <a:noAutofit/>
          </a:bodyPr>
          <a:lstStyle/>
          <a:p>
            <a:r>
              <a:rPr lang="en-US" sz="1800" dirty="0"/>
              <a:t>What goal do you want to achieve within a topic?</a:t>
            </a:r>
          </a:p>
        </p:txBody>
      </p:sp>
      <p:sp>
        <p:nvSpPr>
          <p:cNvPr id="120" name="Google Shape;120;p16"/>
          <p:cNvSpPr txBox="1">
            <a:spLocks noGrp="1"/>
          </p:cNvSpPr>
          <p:nvPr>
            <p:ph type="body" idx="1"/>
          </p:nvPr>
        </p:nvSpPr>
        <p:spPr>
          <a:xfrm>
            <a:off x="152400" y="1581150"/>
            <a:ext cx="2895600" cy="2881800"/>
          </a:xfrm>
          <a:prstGeom prst="rect">
            <a:avLst/>
          </a:prstGeom>
        </p:spPr>
        <p:txBody>
          <a:bodyPr spcFirstLastPara="1" wrap="square" lIns="91425" tIns="91425" rIns="91425" bIns="91425" anchor="t" anchorCtr="0">
            <a:noAutofit/>
          </a:bodyPr>
          <a:lstStyle/>
          <a:p>
            <a:pPr lvl="0"/>
            <a:r>
              <a:rPr lang="en-US" sz="1050" dirty="0"/>
              <a:t>Create a portfolio of my accomplishments</a:t>
            </a:r>
          </a:p>
          <a:p>
            <a:pPr lvl="0"/>
            <a:r>
              <a:rPr lang="en-US" sz="1050" dirty="0"/>
              <a:t>Set and work toward goals to improve on the job (like being on time, using time well, having a good attitude, etc.)</a:t>
            </a:r>
          </a:p>
          <a:p>
            <a:pPr lvl="0"/>
            <a:r>
              <a:rPr lang="en-US" sz="1050" dirty="0"/>
              <a:t>Create a plan for my own business</a:t>
            </a:r>
          </a:p>
          <a:p>
            <a:pPr lvl="0"/>
            <a:r>
              <a:rPr lang="en-US" sz="1050" dirty="0"/>
              <a:t>Research colleges and postsecondary school choices</a:t>
            </a:r>
          </a:p>
          <a:p>
            <a:pPr lvl="0"/>
            <a:r>
              <a:rPr lang="en-US" sz="1050" dirty="0"/>
              <a:t>Create a junior-senior year timetable for researching and applying to colleges or other post-secondary education</a:t>
            </a:r>
          </a:p>
          <a:p>
            <a:pPr lvl="0"/>
            <a:r>
              <a:rPr lang="en-US" sz="1050" dirty="0"/>
              <a:t>Attend a job fair</a:t>
            </a:r>
          </a:p>
          <a:p>
            <a:r>
              <a:rPr lang="en-US" sz="1050" dirty="0"/>
              <a:t>Organize a senior mock interview day to practice interviewing skills</a:t>
            </a:r>
          </a:p>
          <a:p>
            <a:pPr lvl="0"/>
            <a:r>
              <a:rPr lang="en-US" sz="1050" dirty="0"/>
              <a:t>Organize a college fair at school</a:t>
            </a:r>
          </a:p>
          <a:p>
            <a:pPr marL="139700" indent="0">
              <a:buNone/>
            </a:pPr>
            <a:endParaRPr lang="en-US" sz="1050" dirty="0"/>
          </a:p>
          <a:p>
            <a:pPr marL="139700" lvl="0" indent="0">
              <a:buNone/>
            </a:pPr>
            <a:endParaRPr lang="en-US" sz="1050" dirty="0"/>
          </a:p>
        </p:txBody>
      </p:sp>
      <p:sp>
        <p:nvSpPr>
          <p:cNvPr id="8" name="Google Shape;120;p16"/>
          <p:cNvSpPr txBox="1">
            <a:spLocks noGrp="1"/>
          </p:cNvSpPr>
          <p:nvPr>
            <p:ph type="body" idx="1"/>
          </p:nvPr>
        </p:nvSpPr>
        <p:spPr>
          <a:xfrm>
            <a:off x="3048000" y="1581150"/>
            <a:ext cx="2971800" cy="2881800"/>
          </a:xfrm>
          <a:prstGeom prst="rect">
            <a:avLst/>
          </a:prstGeom>
        </p:spPr>
        <p:txBody>
          <a:bodyPr spcFirstLastPara="1" wrap="square" lIns="91425" tIns="91425" rIns="91425" bIns="91425" anchor="t" anchorCtr="0">
            <a:noAutofit/>
          </a:bodyPr>
          <a:lstStyle/>
          <a:p>
            <a:pPr lvl="0"/>
            <a:r>
              <a:rPr lang="en-US" sz="1050" dirty="0"/>
              <a:t>Organize a bus trip for juniors to make college visits</a:t>
            </a:r>
          </a:p>
          <a:p>
            <a:pPr lvl="0"/>
            <a:r>
              <a:rPr lang="en-US" sz="1050" dirty="0"/>
              <a:t>Put away money for college each week</a:t>
            </a:r>
          </a:p>
          <a:p>
            <a:pPr lvl="0"/>
            <a:r>
              <a:rPr lang="en-US" sz="1050" dirty="0"/>
              <a:t>Research financial aid and scholarship options</a:t>
            </a:r>
          </a:p>
          <a:p>
            <a:pPr lvl="0"/>
            <a:r>
              <a:rPr lang="en-US" sz="1050" dirty="0"/>
              <a:t>Clean up my social media profiles to reflect the best version of myself to a potential employer</a:t>
            </a:r>
          </a:p>
          <a:p>
            <a:pPr lvl="0"/>
            <a:r>
              <a:rPr lang="en-US" sz="1050" dirty="0"/>
              <a:t>Establish and maintain an effective LinkedIn profile</a:t>
            </a:r>
          </a:p>
          <a:p>
            <a:pPr lvl="0"/>
            <a:r>
              <a:rPr lang="en-US" sz="1050" dirty="0"/>
              <a:t>Compile a list and describe careers that do not exist now but may exist in the future</a:t>
            </a:r>
          </a:p>
          <a:p>
            <a:pPr lvl="0"/>
            <a:r>
              <a:rPr lang="en-US" sz="1050" dirty="0"/>
              <a:t>Complete a Career Connection project</a:t>
            </a:r>
          </a:p>
          <a:p>
            <a:r>
              <a:rPr lang="en-US" sz="1050" dirty="0"/>
              <a:t>Other</a:t>
            </a:r>
          </a:p>
        </p:txBody>
      </p:sp>
      <p:grpSp>
        <p:nvGrpSpPr>
          <p:cNvPr id="9" name="Google Shape;763;p40"/>
          <p:cNvGrpSpPr/>
          <p:nvPr/>
        </p:nvGrpSpPr>
        <p:grpSpPr>
          <a:xfrm>
            <a:off x="4302147" y="742950"/>
            <a:ext cx="422253" cy="383786"/>
            <a:chOff x="4556450" y="4963575"/>
            <a:chExt cx="548025" cy="498100"/>
          </a:xfrm>
        </p:grpSpPr>
        <p:sp>
          <p:nvSpPr>
            <p:cNvPr id="10" name="Google Shape;764;p40"/>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65;p40"/>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66;p40"/>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67;p40"/>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68;p40"/>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66727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0477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Use your Working on Working project sheet to begin</a:t>
            </a:r>
          </a:p>
          <a:p>
            <a:pPr algn="ctr">
              <a:lnSpc>
                <a:spcPts val="4400"/>
              </a:lnSpc>
            </a:pPr>
            <a:r>
              <a:rPr lang="en-US" sz="4200" b="1" dirty="0">
                <a:solidFill>
                  <a:schemeClr val="bg1"/>
                </a:solidFill>
                <a:latin typeface="+mj-lt"/>
              </a:rPr>
              <a:t>planning your project. Remember, set a SMART goal.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298049747"/>
      </p:ext>
    </p:extLst>
  </p:cSld>
  <p:clrMapOvr>
    <a:masterClrMapping/>
  </p:clrMapOvr>
</p:sld>
</file>

<file path=ppt/theme/theme1.xml><?xml version="1.0" encoding="utf-8"?>
<a:theme xmlns:a="http://schemas.openxmlformats.org/drawingml/2006/main" name="Emilia template">
  <a:themeElements>
    <a:clrScheme name="FCCLA Colors">
      <a:dk1>
        <a:sysClr val="windowText" lastClr="000000"/>
      </a:dk1>
      <a:lt1>
        <a:sysClr val="window" lastClr="FFFFFF"/>
      </a:lt1>
      <a:dk2>
        <a:srgbClr val="EF3E42"/>
      </a:dk2>
      <a:lt2>
        <a:srgbClr val="FFFFFF"/>
      </a:lt2>
      <a:accent1>
        <a:srgbClr val="EF3E42"/>
      </a:accent1>
      <a:accent2>
        <a:srgbClr val="8A0B0E"/>
      </a:accent2>
      <a:accent3>
        <a:srgbClr val="A5A5A5"/>
      </a:accent3>
      <a:accent4>
        <a:srgbClr val="595959"/>
      </a:accent4>
      <a:accent5>
        <a:srgbClr val="7F7F7F"/>
      </a:accent5>
      <a:accent6>
        <a:srgbClr val="F2F2F2"/>
      </a:accent6>
      <a:hlink>
        <a:srgbClr val="BFBFBF"/>
      </a:hlink>
      <a:folHlink>
        <a:srgbClr val="BFBFB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1068</Words>
  <Application>Microsoft Office PowerPoint</Application>
  <PresentationFormat>On-screen Show (16:9)</PresentationFormat>
  <Paragraphs>117</Paragraphs>
  <Slides>26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Open Sans</vt:lpstr>
      <vt:lpstr>Merriweather</vt:lpstr>
      <vt:lpstr>Wingdings</vt:lpstr>
      <vt:lpstr>Arial Black</vt:lpstr>
      <vt:lpstr>Emilia template</vt:lpstr>
      <vt:lpstr>Working on Working</vt:lpstr>
      <vt:lpstr>Hue are you?</vt:lpstr>
      <vt:lpstr>PowerPoint Presentation</vt:lpstr>
      <vt:lpstr>PowerPoint Presentation</vt:lpstr>
      <vt:lpstr>PowerPoint Presentation</vt:lpstr>
      <vt:lpstr>PowerPoint Presentation</vt:lpstr>
      <vt:lpstr>Where We’re Going:</vt:lpstr>
      <vt:lpstr>How We’ll Get There: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is collaboration in the workplace important?</vt:lpstr>
      <vt:lpstr>PowerPoint Presentation</vt:lpstr>
      <vt:lpstr>Working on Working</vt:lpstr>
      <vt:lpstr>Executing Your Working on Working Project</vt:lpstr>
      <vt:lpstr>In Summary…</vt:lpstr>
      <vt:lpstr>PowerPoint Presentation</vt:lpstr>
      <vt:lpstr>Which topics interest you?</vt:lpstr>
      <vt:lpstr>What goal do you want to achieve within a topic?</vt:lpstr>
      <vt:lpstr>What goal do you want to achieve within a topic?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Ashley Pournaras</dc:creator>
  <cp:lastModifiedBy>Bcarpenter</cp:lastModifiedBy>
  <cp:revision>37</cp:revision>
  <dcterms:modified xsi:type="dcterms:W3CDTF">2019-08-03T17:12:04Z</dcterms:modified>
</cp:coreProperties>
</file>