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36"/>
  </p:notesMasterIdLst>
  <p:sldIdLst>
    <p:sldId id="284" r:id="rId2"/>
    <p:sldId id="286" r:id="rId3"/>
    <p:sldId id="327" r:id="rId4"/>
    <p:sldId id="328" r:id="rId5"/>
    <p:sldId id="301" r:id="rId6"/>
    <p:sldId id="329" r:id="rId7"/>
    <p:sldId id="298" r:id="rId8"/>
    <p:sldId id="299" r:id="rId9"/>
    <p:sldId id="330" r:id="rId10"/>
    <p:sldId id="331" r:id="rId11"/>
    <p:sldId id="302" r:id="rId12"/>
    <p:sldId id="332" r:id="rId13"/>
    <p:sldId id="305" r:id="rId14"/>
    <p:sldId id="333" r:id="rId15"/>
    <p:sldId id="334" r:id="rId16"/>
    <p:sldId id="335" r:id="rId17"/>
    <p:sldId id="319" r:id="rId18"/>
    <p:sldId id="313" r:id="rId19"/>
    <p:sldId id="337" r:id="rId20"/>
    <p:sldId id="338" r:id="rId21"/>
    <p:sldId id="336" r:id="rId22"/>
    <p:sldId id="314" r:id="rId23"/>
    <p:sldId id="339" r:id="rId24"/>
    <p:sldId id="322" r:id="rId25"/>
    <p:sldId id="360" r:id="rId26"/>
    <p:sldId id="361" r:id="rId27"/>
    <p:sldId id="300" r:id="rId28"/>
    <p:sldId id="303" r:id="rId29"/>
    <p:sldId id="321" r:id="rId30"/>
    <p:sldId id="340" r:id="rId31"/>
    <p:sldId id="323" r:id="rId32"/>
    <p:sldId id="362" r:id="rId33"/>
    <p:sldId id="326" r:id="rId34"/>
    <p:sldId id="325" r:id="rId35"/>
  </p:sldIdLst>
  <p:sldSz cx="9144000" cy="5143500" type="screen16x9"/>
  <p:notesSz cx="6858000" cy="9144000"/>
  <p:embeddedFontLst>
    <p:embeddedFont>
      <p:font typeface="Arial Black" panose="020B0A04020102020204" pitchFamily="34" charset="0"/>
      <p:bold r:id="rId37"/>
    </p:embeddedFont>
    <p:embeddedFont>
      <p:font typeface="Merriweather" panose="020B0604020202020204" charset="0"/>
      <p:regular r:id="rId38"/>
      <p:bold r:id="rId39"/>
      <p:italic r:id="rId40"/>
      <p:boldItalic r:id="rId41"/>
    </p:embeddedFont>
    <p:embeddedFont>
      <p:font typeface="Open Sans"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FD27A8-725B-4156-B996-B8B590C918A0}">
  <a:tblStyle styleId="{02FD27A8-725B-4156-B996-B8B590C918A0}"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4660" autoAdjust="0"/>
  </p:normalViewPr>
  <p:slideViewPr>
    <p:cSldViewPr>
      <p:cViewPr varScale="1">
        <p:scale>
          <a:sx n="106" d="100"/>
          <a:sy n="106" d="100"/>
        </p:scale>
        <p:origin x="954" y="78"/>
      </p:cViewPr>
      <p:guideLst>
        <p:guide orient="horz" pos="1620"/>
        <p:guide pos="2880"/>
      </p:guideLst>
    </p:cSldViewPr>
  </p:slideViewPr>
  <p:outlineViewPr>
    <p:cViewPr>
      <p:scale>
        <a:sx n="33" d="100"/>
        <a:sy n="33" d="100"/>
      </p:scale>
      <p:origin x="0" y="809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82139041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0" y="0"/>
            <a:ext cx="3044100" cy="5143500"/>
          </a:xfrm>
          <a:prstGeom prst="rect">
            <a:avLst/>
          </a:prstGeom>
          <a:solidFill>
            <a:schemeClr val="accent1"/>
          </a:solidFill>
          <a:ln>
            <a:solidFill>
              <a:schemeClr val="bg2"/>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679325" y="2935950"/>
            <a:ext cx="4903800" cy="1159800"/>
          </a:xfrm>
          <a:prstGeom prst="rect">
            <a:avLst/>
          </a:prstGeom>
        </p:spPr>
        <p:txBody>
          <a:bodyPr spcFirstLastPara="1" wrap="square" lIns="91425" tIns="91425" rIns="91425" bIns="91425" anchor="ctr" anchorCtr="0">
            <a:noAutofit/>
          </a:bodyPr>
          <a:lstStyle>
            <a:lvl1pPr lvl="0">
              <a:spcBef>
                <a:spcPts val="0"/>
              </a:spcBef>
              <a:spcAft>
                <a:spcPts val="0"/>
              </a:spcAft>
              <a:buClr>
                <a:srgbClr val="FFFFFF"/>
              </a:buClr>
              <a:buSzPts val="3600"/>
              <a:buNone/>
              <a:defRPr sz="3600">
                <a:solidFill>
                  <a:schemeClr val="tx1"/>
                </a:solidFill>
                <a:latin typeface="+mj-lt"/>
              </a:defRPr>
            </a:lvl1pPr>
            <a:lvl2pPr lvl="1">
              <a:spcBef>
                <a:spcPts val="0"/>
              </a:spcBef>
              <a:spcAft>
                <a:spcPts val="0"/>
              </a:spcAft>
              <a:buClr>
                <a:srgbClr val="FFFFFF"/>
              </a:buClr>
              <a:buSzPts val="3600"/>
              <a:buNone/>
              <a:defRPr sz="3600">
                <a:solidFill>
                  <a:srgbClr val="FFFFFF"/>
                </a:solidFill>
              </a:defRPr>
            </a:lvl2pPr>
            <a:lvl3pPr lvl="2">
              <a:spcBef>
                <a:spcPts val="0"/>
              </a:spcBef>
              <a:spcAft>
                <a:spcPts val="0"/>
              </a:spcAft>
              <a:buClr>
                <a:srgbClr val="FFFFFF"/>
              </a:buClr>
              <a:buSzPts val="3600"/>
              <a:buNone/>
              <a:defRPr sz="3600">
                <a:solidFill>
                  <a:srgbClr val="FFFFFF"/>
                </a:solidFill>
              </a:defRPr>
            </a:lvl3pPr>
            <a:lvl4pPr lvl="3">
              <a:spcBef>
                <a:spcPts val="0"/>
              </a:spcBef>
              <a:spcAft>
                <a:spcPts val="0"/>
              </a:spcAft>
              <a:buClr>
                <a:srgbClr val="FFFFFF"/>
              </a:buClr>
              <a:buSzPts val="3600"/>
              <a:buNone/>
              <a:defRPr sz="3600">
                <a:solidFill>
                  <a:srgbClr val="FFFFFF"/>
                </a:solidFill>
              </a:defRPr>
            </a:lvl4pPr>
            <a:lvl5pPr lvl="4">
              <a:spcBef>
                <a:spcPts val="0"/>
              </a:spcBef>
              <a:spcAft>
                <a:spcPts val="0"/>
              </a:spcAft>
              <a:buClr>
                <a:srgbClr val="FFFFFF"/>
              </a:buClr>
              <a:buSzPts val="3600"/>
              <a:buNone/>
              <a:defRPr sz="3600">
                <a:solidFill>
                  <a:srgbClr val="FFFFFF"/>
                </a:solidFill>
              </a:defRPr>
            </a:lvl5pPr>
            <a:lvl6pPr lvl="5">
              <a:spcBef>
                <a:spcPts val="0"/>
              </a:spcBef>
              <a:spcAft>
                <a:spcPts val="0"/>
              </a:spcAft>
              <a:buClr>
                <a:srgbClr val="FFFFFF"/>
              </a:buClr>
              <a:buSzPts val="3600"/>
              <a:buNone/>
              <a:defRPr sz="3600">
                <a:solidFill>
                  <a:srgbClr val="FFFFFF"/>
                </a:solidFill>
              </a:defRPr>
            </a:lvl6pPr>
            <a:lvl7pPr lvl="6">
              <a:spcBef>
                <a:spcPts val="0"/>
              </a:spcBef>
              <a:spcAft>
                <a:spcPts val="0"/>
              </a:spcAft>
              <a:buClr>
                <a:srgbClr val="FFFFFF"/>
              </a:buClr>
              <a:buSzPts val="3600"/>
              <a:buNone/>
              <a:defRPr sz="3600">
                <a:solidFill>
                  <a:srgbClr val="FFFFFF"/>
                </a:solidFill>
              </a:defRPr>
            </a:lvl7pPr>
            <a:lvl8pPr lvl="7">
              <a:spcBef>
                <a:spcPts val="0"/>
              </a:spcBef>
              <a:spcAft>
                <a:spcPts val="0"/>
              </a:spcAft>
              <a:buClr>
                <a:srgbClr val="FFFFFF"/>
              </a:buClr>
              <a:buSzPts val="3600"/>
              <a:buNone/>
              <a:defRPr sz="3600">
                <a:solidFill>
                  <a:srgbClr val="FFFFFF"/>
                </a:solidFill>
              </a:defRPr>
            </a:lvl8pPr>
            <a:lvl9pPr lvl="8">
              <a:spcBef>
                <a:spcPts val="0"/>
              </a:spcBef>
              <a:spcAft>
                <a:spcPts val="0"/>
              </a:spcAft>
              <a:buClr>
                <a:srgbClr val="FFFFFF"/>
              </a:buClr>
              <a:buSzPts val="3600"/>
              <a:buNone/>
              <a:defRPr sz="3600">
                <a:solidFill>
                  <a:srgbClr val="FFFFFF"/>
                </a:solidFill>
              </a:defRPr>
            </a:lvl9pPr>
          </a:lstStyle>
          <a:p>
            <a:endParaRPr dirty="0"/>
          </a:p>
        </p:txBody>
      </p:sp>
      <p:sp>
        <p:nvSpPr>
          <p:cNvPr id="14" name="Google Shape;14;p2"/>
          <p:cNvSpPr/>
          <p:nvPr/>
        </p:nvSpPr>
        <p:spPr>
          <a:xfrm>
            <a:off x="1747200" y="2787000"/>
            <a:ext cx="1296900" cy="12969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8;p8"/>
          <p:cNvSpPr/>
          <p:nvPr userDrawn="1"/>
        </p:nvSpPr>
        <p:spPr>
          <a:xfrm flipH="1">
            <a:off x="3044100" y="0"/>
            <a:ext cx="6099900" cy="51435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ird - 2 columns left">
  <p:cSld name="TITLE_AND_TWO_COLUMNS_2">
    <p:spTree>
      <p:nvGrpSpPr>
        <p:cNvPr id="1" name="Shape 56"/>
        <p:cNvGrpSpPr/>
        <p:nvPr/>
      </p:nvGrpSpPr>
      <p:grpSpPr>
        <a:xfrm>
          <a:off x="0" y="0"/>
          <a:ext cx="0" cy="0"/>
          <a:chOff x="0" y="0"/>
          <a:chExt cx="0" cy="0"/>
        </a:xfrm>
      </p:grpSpPr>
      <p:sp>
        <p:nvSpPr>
          <p:cNvPr id="57" name="Google Shape;57;p8"/>
          <p:cNvSpPr/>
          <p:nvPr/>
        </p:nvSpPr>
        <p:spPr>
          <a:xfrm flipH="1">
            <a:off x="6099775" y="0"/>
            <a:ext cx="3044100" cy="5143500"/>
          </a:xfrm>
          <a:prstGeom prst="rect">
            <a:avLst/>
          </a:prstGeom>
          <a:solidFill>
            <a:schemeClr val="bg2">
              <a:alpha val="861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flipH="1">
            <a:off x="0" y="0"/>
            <a:ext cx="6099900" cy="51435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a:solidFill>
                  <a:srgbClr val="FF0000"/>
                </a:solidFill>
                <a:latin typeface="+mj-l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dirty="0"/>
          </a:p>
        </p:txBody>
      </p:sp>
      <p:sp>
        <p:nvSpPr>
          <p:cNvPr id="61" name="Google Shape;61;p8"/>
          <p:cNvSpPr txBox="1">
            <a:spLocks noGrp="1"/>
          </p:cNvSpPr>
          <p:nvPr>
            <p:ph type="body" idx="1"/>
          </p:nvPr>
        </p:nvSpPr>
        <p:spPr>
          <a:xfrm>
            <a:off x="434331" y="1614875"/>
            <a:ext cx="2532900" cy="31587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ClrTx/>
              <a:buSzPts val="1400"/>
              <a:buChar char="▫"/>
              <a:defRPr sz="1400">
                <a:solidFill>
                  <a:schemeClr val="tx1"/>
                </a:solidFill>
                <a:latin typeface="+mn-lt"/>
              </a:defRPr>
            </a:lvl1pPr>
            <a:lvl2pPr marL="914400" lvl="1" indent="-317500" rtl="0">
              <a:spcBef>
                <a:spcPts val="0"/>
              </a:spcBef>
              <a:spcAft>
                <a:spcPts val="0"/>
              </a:spcAft>
              <a:buClr>
                <a:srgbClr val="FFFFFF"/>
              </a:buClr>
              <a:buSzPts val="1400"/>
              <a:buChar char="▪"/>
              <a:defRPr sz="1400">
                <a:solidFill>
                  <a:srgbClr val="FFFFFF"/>
                </a:solidFill>
              </a:defRPr>
            </a:lvl2pPr>
            <a:lvl3pPr marL="1371600" lvl="2" indent="-317500" rtl="0">
              <a:spcBef>
                <a:spcPts val="0"/>
              </a:spcBef>
              <a:spcAft>
                <a:spcPts val="0"/>
              </a:spcAft>
              <a:buClr>
                <a:srgbClr val="FFFFFF"/>
              </a:buClr>
              <a:buSzPts val="1400"/>
              <a:buChar char="▫"/>
              <a:defRPr sz="1400">
                <a:solidFill>
                  <a:srgbClr val="FFFFFF"/>
                </a:solidFill>
              </a:defRPr>
            </a:lvl3pPr>
            <a:lvl4pPr marL="1828800" lvl="3" indent="-317500" rtl="0">
              <a:spcBef>
                <a:spcPts val="0"/>
              </a:spcBef>
              <a:spcAft>
                <a:spcPts val="0"/>
              </a:spcAft>
              <a:buClr>
                <a:srgbClr val="FFFFFF"/>
              </a:buClr>
              <a:buSzPts val="1400"/>
              <a:buChar char="▪"/>
              <a:defRPr sz="1400">
                <a:solidFill>
                  <a:srgbClr val="FFFFFF"/>
                </a:solidFill>
              </a:defRPr>
            </a:lvl4pPr>
            <a:lvl5pPr marL="2286000" lvl="4" indent="-317500" rtl="0">
              <a:spcBef>
                <a:spcPts val="0"/>
              </a:spcBef>
              <a:spcAft>
                <a:spcPts val="0"/>
              </a:spcAft>
              <a:buClr>
                <a:srgbClr val="FFFFFF"/>
              </a:buClr>
              <a:buSzPts val="1400"/>
              <a:buChar char="▫"/>
              <a:defRPr sz="1400">
                <a:solidFill>
                  <a:srgbClr val="FFFFFF"/>
                </a:solidFill>
              </a:defRPr>
            </a:lvl5pPr>
            <a:lvl6pPr marL="2743200" lvl="5" indent="-317500" rtl="0">
              <a:spcBef>
                <a:spcPts val="0"/>
              </a:spcBef>
              <a:spcAft>
                <a:spcPts val="0"/>
              </a:spcAft>
              <a:buClr>
                <a:srgbClr val="FFFFFF"/>
              </a:buClr>
              <a:buSzPts val="1400"/>
              <a:buChar char="▪"/>
              <a:defRPr sz="1400">
                <a:solidFill>
                  <a:srgbClr val="FFFFFF"/>
                </a:solidFill>
              </a:defRPr>
            </a:lvl6pPr>
            <a:lvl7pPr marL="3200400" lvl="6" indent="-317500" rtl="0">
              <a:spcBef>
                <a:spcPts val="0"/>
              </a:spcBef>
              <a:spcAft>
                <a:spcPts val="0"/>
              </a:spcAft>
              <a:buClr>
                <a:srgbClr val="FFFFFF"/>
              </a:buClr>
              <a:buSzPts val="1400"/>
              <a:buChar char="▫"/>
              <a:defRPr sz="1400">
                <a:solidFill>
                  <a:srgbClr val="FFFFFF"/>
                </a:solidFill>
              </a:defRPr>
            </a:lvl7pPr>
            <a:lvl8pPr marL="3657600" lvl="7" indent="-317500" rtl="0">
              <a:spcBef>
                <a:spcPts val="0"/>
              </a:spcBef>
              <a:spcAft>
                <a:spcPts val="0"/>
              </a:spcAft>
              <a:buClr>
                <a:srgbClr val="FFFFFF"/>
              </a:buClr>
              <a:buSzPts val="1400"/>
              <a:buChar char="▪"/>
              <a:defRPr sz="1400">
                <a:solidFill>
                  <a:srgbClr val="FFFFFF"/>
                </a:solidFill>
              </a:defRPr>
            </a:lvl8pPr>
            <a:lvl9pPr marL="4114800" lvl="8" indent="-317500" rtl="0">
              <a:spcBef>
                <a:spcPts val="0"/>
              </a:spcBef>
              <a:spcAft>
                <a:spcPts val="0"/>
              </a:spcAft>
              <a:buClr>
                <a:srgbClr val="FFFFFF"/>
              </a:buClr>
              <a:buSzPts val="1400"/>
              <a:buChar char="▫"/>
              <a:defRPr sz="1400">
                <a:solidFill>
                  <a:srgbClr val="FFFFFF"/>
                </a:solidFill>
              </a:defRPr>
            </a:lvl9pPr>
          </a:lstStyle>
          <a:p>
            <a:endParaRPr dirty="0"/>
          </a:p>
        </p:txBody>
      </p:sp>
      <p:sp>
        <p:nvSpPr>
          <p:cNvPr id="62" name="Google Shape;62;p8"/>
          <p:cNvSpPr txBox="1">
            <a:spLocks noGrp="1"/>
          </p:cNvSpPr>
          <p:nvPr>
            <p:ph type="body" idx="2"/>
          </p:nvPr>
        </p:nvSpPr>
        <p:spPr>
          <a:xfrm>
            <a:off x="3120084" y="1614875"/>
            <a:ext cx="2532900" cy="31587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ClrTx/>
              <a:buSzPts val="1400"/>
              <a:buChar char="▫"/>
              <a:defRPr sz="1400">
                <a:solidFill>
                  <a:schemeClr val="tx1"/>
                </a:solidFill>
                <a:latin typeface="+mn-lt"/>
              </a:defRPr>
            </a:lvl1pPr>
            <a:lvl2pPr marL="914400" lvl="1" indent="-317500" rtl="0">
              <a:spcBef>
                <a:spcPts val="0"/>
              </a:spcBef>
              <a:spcAft>
                <a:spcPts val="0"/>
              </a:spcAft>
              <a:buClr>
                <a:srgbClr val="FFFFFF"/>
              </a:buClr>
              <a:buSzPts val="1400"/>
              <a:buChar char="▪"/>
              <a:defRPr sz="1400">
                <a:solidFill>
                  <a:srgbClr val="FFFFFF"/>
                </a:solidFill>
              </a:defRPr>
            </a:lvl2pPr>
            <a:lvl3pPr marL="1371600" lvl="2" indent="-317500" rtl="0">
              <a:spcBef>
                <a:spcPts val="0"/>
              </a:spcBef>
              <a:spcAft>
                <a:spcPts val="0"/>
              </a:spcAft>
              <a:buClr>
                <a:srgbClr val="FFFFFF"/>
              </a:buClr>
              <a:buSzPts val="1400"/>
              <a:buChar char="▫"/>
              <a:defRPr sz="1400">
                <a:solidFill>
                  <a:srgbClr val="FFFFFF"/>
                </a:solidFill>
              </a:defRPr>
            </a:lvl3pPr>
            <a:lvl4pPr marL="1828800" lvl="3" indent="-317500" rtl="0">
              <a:spcBef>
                <a:spcPts val="0"/>
              </a:spcBef>
              <a:spcAft>
                <a:spcPts val="0"/>
              </a:spcAft>
              <a:buClr>
                <a:srgbClr val="FFFFFF"/>
              </a:buClr>
              <a:buSzPts val="1400"/>
              <a:buChar char="▪"/>
              <a:defRPr sz="1400">
                <a:solidFill>
                  <a:srgbClr val="FFFFFF"/>
                </a:solidFill>
              </a:defRPr>
            </a:lvl4pPr>
            <a:lvl5pPr marL="2286000" lvl="4" indent="-317500" rtl="0">
              <a:spcBef>
                <a:spcPts val="0"/>
              </a:spcBef>
              <a:spcAft>
                <a:spcPts val="0"/>
              </a:spcAft>
              <a:buClr>
                <a:srgbClr val="FFFFFF"/>
              </a:buClr>
              <a:buSzPts val="1400"/>
              <a:buChar char="▫"/>
              <a:defRPr sz="1400">
                <a:solidFill>
                  <a:srgbClr val="FFFFFF"/>
                </a:solidFill>
              </a:defRPr>
            </a:lvl5pPr>
            <a:lvl6pPr marL="2743200" lvl="5" indent="-317500" rtl="0">
              <a:spcBef>
                <a:spcPts val="0"/>
              </a:spcBef>
              <a:spcAft>
                <a:spcPts val="0"/>
              </a:spcAft>
              <a:buClr>
                <a:srgbClr val="FFFFFF"/>
              </a:buClr>
              <a:buSzPts val="1400"/>
              <a:buChar char="▪"/>
              <a:defRPr sz="1400">
                <a:solidFill>
                  <a:srgbClr val="FFFFFF"/>
                </a:solidFill>
              </a:defRPr>
            </a:lvl6pPr>
            <a:lvl7pPr marL="3200400" lvl="6" indent="-317500" rtl="0">
              <a:spcBef>
                <a:spcPts val="0"/>
              </a:spcBef>
              <a:spcAft>
                <a:spcPts val="0"/>
              </a:spcAft>
              <a:buClr>
                <a:srgbClr val="FFFFFF"/>
              </a:buClr>
              <a:buSzPts val="1400"/>
              <a:buChar char="▫"/>
              <a:defRPr sz="1400">
                <a:solidFill>
                  <a:srgbClr val="FFFFFF"/>
                </a:solidFill>
              </a:defRPr>
            </a:lvl7pPr>
            <a:lvl8pPr marL="3657600" lvl="7" indent="-317500" rtl="0">
              <a:spcBef>
                <a:spcPts val="0"/>
              </a:spcBef>
              <a:spcAft>
                <a:spcPts val="0"/>
              </a:spcAft>
              <a:buClr>
                <a:srgbClr val="FFFFFF"/>
              </a:buClr>
              <a:buSzPts val="1400"/>
              <a:buChar char="▪"/>
              <a:defRPr sz="1400">
                <a:solidFill>
                  <a:srgbClr val="FFFFFF"/>
                </a:solidFill>
              </a:defRPr>
            </a:lvl8pPr>
            <a:lvl9pPr marL="4114800" lvl="8" indent="-317500" rtl="0">
              <a:spcBef>
                <a:spcPts val="0"/>
              </a:spcBef>
              <a:spcAft>
                <a:spcPts val="0"/>
              </a:spcAft>
              <a:buClr>
                <a:srgbClr val="FFFFFF"/>
              </a:buClr>
              <a:buSzPts val="1400"/>
              <a:buChar char="▫"/>
              <a:defRPr sz="1400">
                <a:solidFill>
                  <a:srgbClr val="FFFFFF"/>
                </a:solidFill>
              </a:defRPr>
            </a:lvl9pPr>
          </a:lstStyle>
          <a:p>
            <a:endParaRPr dirty="0"/>
          </a:p>
        </p:txBody>
      </p:sp>
      <p:cxnSp>
        <p:nvCxnSpPr>
          <p:cNvPr id="64" name="Google Shape;64;p8"/>
          <p:cNvCxnSpPr/>
          <p:nvPr/>
        </p:nvCxnSpPr>
        <p:spPr>
          <a:xfrm>
            <a:off x="545293" y="1519975"/>
            <a:ext cx="452400" cy="0"/>
          </a:xfrm>
          <a:prstGeom prst="straightConnector1">
            <a:avLst/>
          </a:prstGeom>
          <a:noFill/>
          <a:ln w="28575" cap="flat" cmpd="sng">
            <a:solidFill>
              <a:srgbClr val="294667"/>
            </a:solidFill>
            <a:prstDash val="solid"/>
            <a:round/>
            <a:headEnd type="none" w="med" len="med"/>
            <a:tailEnd type="none" w="med" len="med"/>
          </a:ln>
        </p:spPr>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6117" y="4248150"/>
            <a:ext cx="1676401" cy="121920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53400" y="4489230"/>
            <a:ext cx="800038" cy="4655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dark)" type="blank">
  <p:cSld name="BLANK">
    <p:spTree>
      <p:nvGrpSpPr>
        <p:cNvPr id="1" name="Shape 85"/>
        <p:cNvGrpSpPr/>
        <p:nvPr/>
      </p:nvGrpSpPr>
      <p:grpSpPr>
        <a:xfrm>
          <a:off x="0" y="0"/>
          <a:ext cx="0" cy="0"/>
          <a:chOff x="0" y="0"/>
          <a:chExt cx="0" cy="0"/>
        </a:xfrm>
      </p:grpSpPr>
      <p:sp>
        <p:nvSpPr>
          <p:cNvPr id="86" name="Google Shape;86;p12"/>
          <p:cNvSpPr/>
          <p:nvPr/>
        </p:nvSpPr>
        <p:spPr>
          <a:xfrm>
            <a:off x="100" y="-5800"/>
            <a:ext cx="9144000" cy="5149500"/>
          </a:xfrm>
          <a:prstGeom prst="rect">
            <a:avLst/>
          </a:prstGeom>
          <a:solidFill>
            <a:schemeClr val="bg2">
              <a:alpha val="861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2"/>
          <p:cNvSpPr/>
          <p:nvPr/>
        </p:nvSpPr>
        <p:spPr>
          <a:xfrm>
            <a:off x="0" y="-5925"/>
            <a:ext cx="9144000" cy="5149500"/>
          </a:xfrm>
          <a:prstGeom prst="frame">
            <a:avLst>
              <a:gd name="adj1" fmla="val 5041"/>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dark)" type="blank" preserve="1">
  <p:cSld name="1_Blank (dark)">
    <p:spTree>
      <p:nvGrpSpPr>
        <p:cNvPr id="1" name="Shape 85"/>
        <p:cNvGrpSpPr/>
        <p:nvPr/>
      </p:nvGrpSpPr>
      <p:grpSpPr>
        <a:xfrm>
          <a:off x="0" y="0"/>
          <a:ext cx="0" cy="0"/>
          <a:chOff x="0" y="0"/>
          <a:chExt cx="0" cy="0"/>
        </a:xfrm>
      </p:grpSpPr>
      <p:sp>
        <p:nvSpPr>
          <p:cNvPr id="86" name="Google Shape;86;p12"/>
          <p:cNvSpPr/>
          <p:nvPr/>
        </p:nvSpPr>
        <p:spPr>
          <a:xfrm>
            <a:off x="100" y="-5800"/>
            <a:ext cx="9144000" cy="5149500"/>
          </a:xfrm>
          <a:prstGeom prst="rect">
            <a:avLst/>
          </a:prstGeom>
          <a:solidFill>
            <a:schemeClr val="accent6">
              <a:alpha val="861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2"/>
          <p:cNvSpPr/>
          <p:nvPr/>
        </p:nvSpPr>
        <p:spPr>
          <a:xfrm>
            <a:off x="0" y="-5925"/>
            <a:ext cx="9144000" cy="5149500"/>
          </a:xfrm>
          <a:prstGeom prst="frame">
            <a:avLst>
              <a:gd name="adj1" fmla="val 5041"/>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87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1pPr>
            <a:lvl2pPr lvl="1">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2pPr>
            <a:lvl3pPr lvl="2">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3pPr>
            <a:lvl4pPr lvl="3">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4pPr>
            <a:lvl5pPr lvl="4">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5pPr>
            <a:lvl6pPr lvl="5">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6pPr>
            <a:lvl7pPr lvl="6">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7pPr>
            <a:lvl8pPr lvl="7">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8pPr>
            <a:lvl9pPr lvl="8">
              <a:spcBef>
                <a:spcPts val="0"/>
              </a:spcBef>
              <a:spcAft>
                <a:spcPts val="0"/>
              </a:spcAft>
              <a:buClr>
                <a:srgbClr val="294667"/>
              </a:buClr>
              <a:buSzPts val="1400"/>
              <a:buFont typeface="Merriweather"/>
              <a:buNone/>
              <a:defRPr b="1">
                <a:solidFill>
                  <a:srgbClr val="294667"/>
                </a:solidFill>
                <a:latin typeface="Merriweather"/>
                <a:ea typeface="Merriweather"/>
                <a:cs typeface="Merriweather"/>
                <a:sym typeface="Merriweather"/>
              </a:defRPr>
            </a:lvl9pPr>
          </a:lstStyle>
          <a:p>
            <a:endParaRPr dirty="0"/>
          </a:p>
        </p:txBody>
      </p:sp>
      <p:sp>
        <p:nvSpPr>
          <p:cNvPr id="7" name="Google Shape;7;p1"/>
          <p:cNvSpPr txBox="1">
            <a:spLocks noGrp="1"/>
          </p:cNvSpPr>
          <p:nvPr>
            <p:ph type="body" idx="1"/>
          </p:nvPr>
        </p:nvSpPr>
        <p:spPr>
          <a:xfrm>
            <a:off x="457200" y="1200150"/>
            <a:ext cx="8229600" cy="3725700"/>
          </a:xfrm>
          <a:prstGeom prst="rect">
            <a:avLst/>
          </a:prstGeom>
          <a:noFill/>
          <a:ln>
            <a:noFill/>
          </a:ln>
        </p:spPr>
        <p:txBody>
          <a:bodyPr spcFirstLastPara="1" wrap="square" lIns="91425" tIns="91425" rIns="91425" bIns="91425" anchor="t" anchorCtr="0">
            <a:noAutofit/>
          </a:bodyPr>
          <a:lstStyle>
            <a:lvl1pPr marL="457200" lvl="0" indent="-342900">
              <a:spcBef>
                <a:spcPts val="60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1pPr>
            <a:lvl2pPr marL="914400" lvl="1"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2pPr>
            <a:lvl3pPr marL="1371600" lvl="2"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3pPr>
            <a:lvl4pPr marL="1828800" lvl="3"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4pPr>
            <a:lvl5pPr marL="2286000" lvl="4"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5pPr>
            <a:lvl6pPr marL="2743200" lvl="5"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6pPr>
            <a:lvl7pPr marL="3200400" lvl="6"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7pPr>
            <a:lvl8pPr marL="3657600" lvl="7"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8pPr>
            <a:lvl9pPr marL="4114800" lvl="8" indent="-342900">
              <a:spcBef>
                <a:spcPts val="0"/>
              </a:spcBef>
              <a:spcAft>
                <a:spcPts val="0"/>
              </a:spcAft>
              <a:buClr>
                <a:srgbClr val="FFA800"/>
              </a:buClr>
              <a:buSzPts val="1800"/>
              <a:buFont typeface="Open Sans"/>
              <a:buChar char="▫"/>
              <a:defRPr sz="1800">
                <a:solidFill>
                  <a:srgbClr val="021028"/>
                </a:solidFill>
                <a:latin typeface="Open Sans"/>
                <a:ea typeface="Open Sans"/>
                <a:cs typeface="Open Sans"/>
                <a:sym typeface="Open Sans"/>
              </a:defRPr>
            </a:lvl9pPr>
          </a:lstStyle>
          <a:p>
            <a:endParaRPr dirty="0"/>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lvl="0" algn="r">
              <a:buNone/>
              <a:defRPr sz="1300" b="1">
                <a:solidFill>
                  <a:srgbClr val="021028"/>
                </a:solidFill>
                <a:latin typeface="Open Sans"/>
                <a:ea typeface="Open Sans"/>
                <a:cs typeface="Open Sans"/>
                <a:sym typeface="Open Sans"/>
              </a:defRPr>
            </a:lvl1pPr>
            <a:lvl2pPr lvl="1" algn="r">
              <a:buNone/>
              <a:defRPr sz="1300" b="1">
                <a:solidFill>
                  <a:srgbClr val="021028"/>
                </a:solidFill>
                <a:latin typeface="Open Sans"/>
                <a:ea typeface="Open Sans"/>
                <a:cs typeface="Open Sans"/>
                <a:sym typeface="Open Sans"/>
              </a:defRPr>
            </a:lvl2pPr>
            <a:lvl3pPr lvl="2" algn="r">
              <a:buNone/>
              <a:defRPr sz="1300" b="1">
                <a:solidFill>
                  <a:srgbClr val="021028"/>
                </a:solidFill>
                <a:latin typeface="Open Sans"/>
                <a:ea typeface="Open Sans"/>
                <a:cs typeface="Open Sans"/>
                <a:sym typeface="Open Sans"/>
              </a:defRPr>
            </a:lvl3pPr>
            <a:lvl4pPr lvl="3" algn="r">
              <a:buNone/>
              <a:defRPr sz="1300" b="1">
                <a:solidFill>
                  <a:srgbClr val="021028"/>
                </a:solidFill>
                <a:latin typeface="Open Sans"/>
                <a:ea typeface="Open Sans"/>
                <a:cs typeface="Open Sans"/>
                <a:sym typeface="Open Sans"/>
              </a:defRPr>
            </a:lvl4pPr>
            <a:lvl5pPr lvl="4" algn="r">
              <a:buNone/>
              <a:defRPr sz="1300" b="1">
                <a:solidFill>
                  <a:srgbClr val="021028"/>
                </a:solidFill>
                <a:latin typeface="Open Sans"/>
                <a:ea typeface="Open Sans"/>
                <a:cs typeface="Open Sans"/>
                <a:sym typeface="Open Sans"/>
              </a:defRPr>
            </a:lvl5pPr>
            <a:lvl6pPr lvl="5" algn="r">
              <a:buNone/>
              <a:defRPr sz="1300" b="1">
                <a:solidFill>
                  <a:srgbClr val="021028"/>
                </a:solidFill>
                <a:latin typeface="Open Sans"/>
                <a:ea typeface="Open Sans"/>
                <a:cs typeface="Open Sans"/>
                <a:sym typeface="Open Sans"/>
              </a:defRPr>
            </a:lvl6pPr>
            <a:lvl7pPr lvl="6" algn="r">
              <a:buNone/>
              <a:defRPr sz="1300" b="1">
                <a:solidFill>
                  <a:srgbClr val="021028"/>
                </a:solidFill>
                <a:latin typeface="Open Sans"/>
                <a:ea typeface="Open Sans"/>
                <a:cs typeface="Open Sans"/>
                <a:sym typeface="Open Sans"/>
              </a:defRPr>
            </a:lvl7pPr>
            <a:lvl8pPr lvl="7" algn="r">
              <a:buNone/>
              <a:defRPr sz="1300" b="1">
                <a:solidFill>
                  <a:srgbClr val="021028"/>
                </a:solidFill>
                <a:latin typeface="Open Sans"/>
                <a:ea typeface="Open Sans"/>
                <a:cs typeface="Open Sans"/>
                <a:sym typeface="Open Sans"/>
              </a:defRPr>
            </a:lvl8pPr>
            <a:lvl9pPr lvl="8" algn="r">
              <a:buNone/>
              <a:defRPr sz="1300" b="1">
                <a:solidFill>
                  <a:srgbClr val="02102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4" r:id="rId2"/>
    <p:sldLayoutId id="2147483658" r:id="rId3"/>
    <p:sldLayoutId id="2147483662"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Tx/>
        <a:buFont typeface="Wingdings" panose="05000000000000000000" pitchFamily="2" charset="2"/>
        <a:buChar char="§"/>
        <a:defRPr sz="1400" b="0" i="0" u="none" strike="noStrike" cap="none">
          <a:solidFill>
            <a:schemeClr val="tx1"/>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ts val="4400"/>
              </a:lnSpc>
            </a:pPr>
            <a:r>
              <a:rPr lang="en-US" sz="4400" dirty="0">
                <a:solidFill>
                  <a:schemeClr val="tx1"/>
                </a:solidFill>
              </a:rPr>
              <a:t>Family Ties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2952750"/>
            <a:ext cx="982738" cy="990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3615" y="133350"/>
            <a:ext cx="1470385" cy="862013"/>
          </a:xfrm>
          <a:prstGeom prst="rect">
            <a:avLst/>
          </a:prstGeom>
        </p:spPr>
      </p:pic>
    </p:spTree>
    <p:extLst>
      <p:ext uri="{BB962C8B-B14F-4D97-AF65-F5344CB8AC3E}">
        <p14:creationId xmlns:p14="http://schemas.microsoft.com/office/powerpoint/2010/main" val="2641203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20383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Backwards Communication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3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173269"/>
            <a:ext cx="914400" cy="532081"/>
          </a:xfrm>
          <a:prstGeom prst="rect">
            <a:avLst/>
          </a:prstGeom>
        </p:spPr>
      </p:pic>
    </p:spTree>
    <p:extLst>
      <p:ext uri="{BB962C8B-B14F-4D97-AF65-F5344CB8AC3E}">
        <p14:creationId xmlns:p14="http://schemas.microsoft.com/office/powerpoint/2010/main" val="2864821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878" y="666750"/>
            <a:ext cx="6713922" cy="3902342"/>
          </a:xfrm>
          <a:prstGeom prst="rect">
            <a:avLst/>
          </a:prstGeom>
        </p:spPr>
      </p:pic>
      <p:sp>
        <p:nvSpPr>
          <p:cNvPr id="3" name="Title 1"/>
          <p:cNvSpPr txBox="1">
            <a:spLocks/>
          </p:cNvSpPr>
          <p:nvPr/>
        </p:nvSpPr>
        <p:spPr>
          <a:xfrm>
            <a:off x="304799" y="4629150"/>
            <a:ext cx="3124199" cy="5143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dirty="0">
                <a:solidFill>
                  <a:schemeClr val="tx1"/>
                </a:solidFill>
                <a:latin typeface="+mn-lt"/>
              </a:rPr>
              <a:t>Image by </a:t>
            </a:r>
            <a:r>
              <a:rPr lang="en-US" sz="600" dirty="0" err="1">
                <a:solidFill>
                  <a:schemeClr val="tx1"/>
                </a:solidFill>
                <a:latin typeface="+mn-lt"/>
              </a:rPr>
              <a:t>Macrovector</a:t>
            </a:r>
            <a:r>
              <a:rPr lang="en-US" sz="600" dirty="0">
                <a:solidFill>
                  <a:schemeClr val="tx1"/>
                </a:solidFill>
                <a:latin typeface="+mn-lt"/>
              </a:rPr>
              <a:t> from Freepik.com</a:t>
            </a:r>
          </a:p>
        </p:txBody>
      </p:sp>
    </p:spTree>
    <p:extLst>
      <p:ext uri="{BB962C8B-B14F-4D97-AF65-F5344CB8AC3E}">
        <p14:creationId xmlns:p14="http://schemas.microsoft.com/office/powerpoint/2010/main" val="1819796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182" y="514350"/>
            <a:ext cx="7385314" cy="4032632"/>
          </a:xfrm>
          <a:prstGeom prst="rect">
            <a:avLst/>
          </a:prstGeom>
        </p:spPr>
      </p:pic>
      <p:sp>
        <p:nvSpPr>
          <p:cNvPr id="3" name="Title 1"/>
          <p:cNvSpPr txBox="1">
            <a:spLocks/>
          </p:cNvSpPr>
          <p:nvPr/>
        </p:nvSpPr>
        <p:spPr>
          <a:xfrm>
            <a:off x="304799" y="4629150"/>
            <a:ext cx="3124199" cy="51435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dirty="0">
                <a:solidFill>
                  <a:schemeClr val="tx1"/>
                </a:solidFill>
                <a:latin typeface="+mn-lt"/>
              </a:rPr>
              <a:t>Image by Freepik.com</a:t>
            </a:r>
          </a:p>
        </p:txBody>
      </p:sp>
    </p:spTree>
    <p:extLst>
      <p:ext uri="{BB962C8B-B14F-4D97-AF65-F5344CB8AC3E}">
        <p14:creationId xmlns:p14="http://schemas.microsoft.com/office/powerpoint/2010/main" val="4039211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6573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Discuss:</a:t>
            </a:r>
          </a:p>
          <a:p>
            <a:pPr algn="ctr"/>
            <a:r>
              <a:rPr lang="en-US" sz="1800" b="1" dirty="0">
                <a:solidFill>
                  <a:schemeClr val="bg1"/>
                </a:solidFill>
                <a:latin typeface="+mj-lt"/>
              </a:rPr>
              <a:t>Was this task easy or difficult? Why?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2724473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6573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Discuss:</a:t>
            </a:r>
          </a:p>
          <a:p>
            <a:pPr algn="ctr"/>
            <a:r>
              <a:rPr lang="en-US" sz="1800" b="1" dirty="0">
                <a:solidFill>
                  <a:schemeClr val="bg1"/>
                </a:solidFill>
                <a:latin typeface="+mj-lt"/>
              </a:rPr>
              <a:t>What role does communication play in our lives?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3310543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Where We’re Going:</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The member will be able to identify and demonstrate characteristics of effective communication in family, work, and community settings.</a:t>
            </a:r>
          </a:p>
          <a:p>
            <a:pPr lvl="0"/>
            <a:r>
              <a:rPr lang="en-US" sz="1200" dirty="0"/>
              <a:t>The member will be able to identify communication barriers and apply strategies to overcome them successfully.</a:t>
            </a:r>
          </a:p>
          <a:p>
            <a:r>
              <a:rPr lang="en-US" sz="1200" dirty="0"/>
              <a:t>The member will be able to devise a project to improve his or her family based on a SMART goal for </a:t>
            </a:r>
            <a:r>
              <a:rPr lang="en-US" sz="1200"/>
              <a:t>the “Family Ties” </a:t>
            </a:r>
            <a:r>
              <a:rPr lang="en-US" sz="1200" dirty="0"/>
              <a:t>Power of One unit.</a:t>
            </a:r>
            <a:endParaRPr sz="1200" b="1" dirty="0">
              <a:solidFill>
                <a:schemeClr val="tx1"/>
              </a:solidFill>
            </a:endParaRPr>
          </a:p>
        </p:txBody>
      </p:sp>
      <p:sp>
        <p:nvSpPr>
          <p:cNvPr id="6" name="Google Shape;370;p40"/>
          <p:cNvSpPr/>
          <p:nvPr/>
        </p:nvSpPr>
        <p:spPr>
          <a:xfrm>
            <a:off x="2882588" y="895350"/>
            <a:ext cx="339249" cy="449574"/>
          </a:xfrm>
          <a:custGeom>
            <a:avLst/>
            <a:gdLst/>
            <a:ahLst/>
            <a:cxnLst/>
            <a:rect l="l" t="t" r="r" b="b"/>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8099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How We’ll Get There:</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What is effective communication and what does it look like?</a:t>
            </a:r>
          </a:p>
          <a:p>
            <a:pPr lvl="0"/>
            <a:r>
              <a:rPr lang="en-US" sz="1200" dirty="0"/>
              <a:t>Barriers to effective communication</a:t>
            </a:r>
          </a:p>
          <a:p>
            <a:pPr lvl="0"/>
            <a:r>
              <a:rPr lang="en-US" sz="1200" dirty="0"/>
              <a:t>Strategies to overcome those barriers</a:t>
            </a:r>
          </a:p>
          <a:p>
            <a:pPr lvl="0"/>
            <a:r>
              <a:rPr lang="en-US" sz="1200" dirty="0"/>
              <a:t>Analyzing communication in different contexts</a:t>
            </a:r>
          </a:p>
          <a:p>
            <a:r>
              <a:rPr lang="en-US" sz="1200" dirty="0"/>
              <a:t>Power of One: Family Ties</a:t>
            </a:r>
            <a:endParaRPr sz="1200" b="1" dirty="0">
              <a:solidFill>
                <a:schemeClr val="tx1"/>
              </a:solidFill>
            </a:endParaRPr>
          </a:p>
        </p:txBody>
      </p:sp>
      <p:grpSp>
        <p:nvGrpSpPr>
          <p:cNvPr id="6" name="Google Shape;371;p40"/>
          <p:cNvGrpSpPr/>
          <p:nvPr/>
        </p:nvGrpSpPr>
        <p:grpSpPr>
          <a:xfrm>
            <a:off x="3124200" y="819150"/>
            <a:ext cx="457200" cy="521098"/>
            <a:chOff x="4630125" y="278900"/>
            <a:chExt cx="400675" cy="456675"/>
          </a:xfrm>
        </p:grpSpPr>
        <p:sp>
          <p:nvSpPr>
            <p:cNvPr id="7" name="Google Shape;372;p40"/>
            <p:cNvSpPr/>
            <p:nvPr/>
          </p:nvSpPr>
          <p:spPr>
            <a:xfrm>
              <a:off x="4659350"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73;p40"/>
            <p:cNvSpPr/>
            <p:nvPr/>
          </p:nvSpPr>
          <p:spPr>
            <a:xfrm>
              <a:off x="4630125"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74;p40"/>
            <p:cNvSpPr/>
            <p:nvPr/>
          </p:nvSpPr>
          <p:spPr>
            <a:xfrm>
              <a:off x="4808525"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75;p40"/>
            <p:cNvSpPr/>
            <p:nvPr/>
          </p:nvSpPr>
          <p:spPr>
            <a:xfrm>
              <a:off x="4808525"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6094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20383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Effective Communication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3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4173269"/>
            <a:ext cx="914400" cy="532081"/>
          </a:xfrm>
          <a:prstGeom prst="rect">
            <a:avLst/>
          </a:prstGeom>
        </p:spPr>
      </p:pic>
    </p:spTree>
    <p:extLst>
      <p:ext uri="{BB962C8B-B14F-4D97-AF65-F5344CB8AC3E}">
        <p14:creationId xmlns:p14="http://schemas.microsoft.com/office/powerpoint/2010/main" val="2682420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5049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dirty="0">
                <a:latin typeface="+mj-lt"/>
              </a:rPr>
              <a:t>“Most people do not listen with</a:t>
            </a:r>
          </a:p>
          <a:p>
            <a:pPr algn="ctr">
              <a:lnSpc>
                <a:spcPts val="4400"/>
              </a:lnSpc>
            </a:pPr>
            <a:r>
              <a:rPr lang="en-US" sz="4200" dirty="0">
                <a:latin typeface="+mj-lt"/>
              </a:rPr>
              <a:t>the intent to understand; they</a:t>
            </a:r>
          </a:p>
          <a:p>
            <a:pPr algn="ctr">
              <a:lnSpc>
                <a:spcPts val="4400"/>
              </a:lnSpc>
            </a:pPr>
            <a:r>
              <a:rPr lang="en-US" sz="4200" dirty="0">
                <a:latin typeface="+mj-lt"/>
              </a:rPr>
              <a:t>listen with the intent to reply.”</a:t>
            </a:r>
          </a:p>
          <a:p>
            <a:pPr algn="ctr">
              <a:lnSpc>
                <a:spcPts val="4400"/>
              </a:lnSpc>
            </a:pPr>
            <a:r>
              <a:rPr lang="en-US" sz="2400" b="1" dirty="0">
                <a:latin typeface="+mj-lt"/>
              </a:rPr>
              <a:t>-Stephen R. Covey</a:t>
            </a:r>
            <a:endParaRPr lang="en-US" sz="2400" b="1" dirty="0">
              <a:solidFill>
                <a:schemeClr val="bg1"/>
              </a:solidFill>
              <a:latin typeface="+mj-lt"/>
            </a:endParaRPr>
          </a:p>
        </p:txBody>
      </p:sp>
    </p:spTree>
    <p:extLst>
      <p:ext uri="{BB962C8B-B14F-4D97-AF65-F5344CB8AC3E}">
        <p14:creationId xmlns:p14="http://schemas.microsoft.com/office/powerpoint/2010/main" val="1553455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10774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3800"/>
              </a:lnSpc>
            </a:pPr>
            <a:r>
              <a:rPr lang="en-US" sz="3200" b="1" u="sng" dirty="0">
                <a:solidFill>
                  <a:schemeClr val="bg1"/>
                </a:solidFill>
                <a:latin typeface="+mj-lt"/>
              </a:rPr>
              <a:t>Communication</a:t>
            </a:r>
            <a:r>
              <a:rPr lang="en-US" sz="3200" b="1" dirty="0">
                <a:solidFill>
                  <a:schemeClr val="bg1"/>
                </a:solidFill>
                <a:latin typeface="+mj-lt"/>
              </a:rPr>
              <a:t>: The two-way process</a:t>
            </a:r>
          </a:p>
          <a:p>
            <a:pPr algn="ctr">
              <a:lnSpc>
                <a:spcPts val="3800"/>
              </a:lnSpc>
            </a:pPr>
            <a:r>
              <a:rPr lang="en-US" sz="3200" b="1" dirty="0">
                <a:solidFill>
                  <a:schemeClr val="bg1"/>
                </a:solidFill>
                <a:latin typeface="+mj-lt"/>
              </a:rPr>
              <a:t>of reaching mutual understanding, in which participants not only exchange information, news, ideas and feelings</a:t>
            </a:r>
          </a:p>
          <a:p>
            <a:pPr algn="ctr">
              <a:lnSpc>
                <a:spcPts val="3800"/>
              </a:lnSpc>
            </a:pPr>
            <a:r>
              <a:rPr lang="en-US" sz="3200" b="1" dirty="0">
                <a:solidFill>
                  <a:schemeClr val="bg1"/>
                </a:solidFill>
                <a:latin typeface="+mj-lt"/>
              </a:rPr>
              <a:t>but also create and share meaning.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
        <p:nvSpPr>
          <p:cNvPr id="6" name="Title 1"/>
          <p:cNvSpPr txBox="1">
            <a:spLocks/>
          </p:cNvSpPr>
          <p:nvPr/>
        </p:nvSpPr>
        <p:spPr>
          <a:xfrm>
            <a:off x="304800" y="4538805"/>
            <a:ext cx="3124199" cy="31894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b="1" u="sng" dirty="0">
                <a:solidFill>
                  <a:schemeClr val="bg1"/>
                </a:solidFill>
                <a:latin typeface="+mn-lt"/>
              </a:rPr>
              <a:t>Source</a:t>
            </a:r>
            <a:r>
              <a:rPr lang="en-US" sz="600" b="1" dirty="0">
                <a:solidFill>
                  <a:schemeClr val="bg1"/>
                </a:solidFill>
                <a:latin typeface="+mn-lt"/>
              </a:rPr>
              <a:t>:</a:t>
            </a:r>
          </a:p>
          <a:p>
            <a:pPr>
              <a:lnSpc>
                <a:spcPts val="800"/>
              </a:lnSpc>
            </a:pPr>
            <a:r>
              <a:rPr lang="en-US" sz="600" b="1" i="1" dirty="0">
                <a:solidFill>
                  <a:schemeClr val="bg1"/>
                </a:solidFill>
                <a:latin typeface="+mn-lt"/>
              </a:rPr>
              <a:t>http://www.businessdictionary.com/definition/communication.html</a:t>
            </a:r>
          </a:p>
        </p:txBody>
      </p:sp>
    </p:spTree>
    <p:extLst>
      <p:ext uri="{BB962C8B-B14F-4D97-AF65-F5344CB8AC3E}">
        <p14:creationId xmlns:p14="http://schemas.microsoft.com/office/powerpoint/2010/main" val="1134416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6573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Think:</a:t>
            </a:r>
          </a:p>
          <a:p>
            <a:pPr algn="ctr"/>
            <a:r>
              <a:rPr lang="en-US" sz="1800" b="1" dirty="0">
                <a:solidFill>
                  <a:schemeClr val="bg1"/>
                </a:solidFill>
                <a:latin typeface="+mj-lt"/>
              </a:rPr>
              <a:t>What is communication in your own words?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1315207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Four Forms of Communication:</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buClr>
                <a:schemeClr val="tx1"/>
              </a:buClr>
            </a:pPr>
            <a:r>
              <a:rPr lang="en-US" sz="1200" u="sng" dirty="0"/>
              <a:t>Verbal</a:t>
            </a:r>
          </a:p>
          <a:p>
            <a:pPr lvl="1">
              <a:buClr>
                <a:schemeClr val="tx1"/>
              </a:buClr>
            </a:pPr>
            <a:r>
              <a:rPr lang="en-US" sz="1200" dirty="0">
                <a:solidFill>
                  <a:schemeClr val="tx1"/>
                </a:solidFill>
                <a:latin typeface="+mn-lt"/>
              </a:rPr>
              <a:t>Face-to-face, TV, radio, telephone, other media</a:t>
            </a:r>
          </a:p>
          <a:p>
            <a:pPr lvl="0">
              <a:buClr>
                <a:schemeClr val="tx1"/>
              </a:buClr>
            </a:pPr>
            <a:r>
              <a:rPr lang="en-US" sz="1200" u="sng" dirty="0"/>
              <a:t>Nonverbal</a:t>
            </a:r>
          </a:p>
          <a:p>
            <a:pPr lvl="1">
              <a:buClr>
                <a:schemeClr val="tx1"/>
              </a:buClr>
            </a:pPr>
            <a:r>
              <a:rPr lang="en-US" sz="1200" dirty="0">
                <a:solidFill>
                  <a:schemeClr val="tx1"/>
                </a:solidFill>
                <a:latin typeface="+mn-lt"/>
              </a:rPr>
              <a:t>Facial expressions, body language, dress, scent</a:t>
            </a:r>
          </a:p>
          <a:p>
            <a:pPr lvl="0">
              <a:buClr>
                <a:schemeClr val="tx1"/>
              </a:buClr>
            </a:pPr>
            <a:r>
              <a:rPr lang="en-US" sz="1200" u="sng" dirty="0"/>
              <a:t>Written</a:t>
            </a:r>
          </a:p>
          <a:p>
            <a:pPr lvl="1">
              <a:buClr>
                <a:schemeClr val="tx1"/>
              </a:buClr>
            </a:pPr>
            <a:r>
              <a:rPr lang="en-US" sz="1200" dirty="0">
                <a:solidFill>
                  <a:schemeClr val="tx1"/>
                </a:solidFill>
                <a:latin typeface="+mn-lt"/>
              </a:rPr>
              <a:t>Pen and paper, e-mail, social media, magazines, books, text messaging, the internet</a:t>
            </a:r>
          </a:p>
          <a:p>
            <a:pPr lvl="0">
              <a:buClr>
                <a:schemeClr val="tx1"/>
              </a:buClr>
            </a:pPr>
            <a:r>
              <a:rPr lang="en-US" sz="1200" u="sng" dirty="0"/>
              <a:t>Visual</a:t>
            </a:r>
          </a:p>
          <a:p>
            <a:pPr lvl="1">
              <a:buClr>
                <a:schemeClr val="tx1"/>
              </a:buClr>
            </a:pPr>
            <a:r>
              <a:rPr lang="en-US" sz="1200" dirty="0">
                <a:solidFill>
                  <a:schemeClr val="tx1"/>
                </a:solidFill>
                <a:latin typeface="+mn-lt"/>
              </a:rPr>
              <a:t>Maps, logos, charts, graphs</a:t>
            </a:r>
            <a:endParaRPr sz="1200" b="1" dirty="0">
              <a:solidFill>
                <a:schemeClr val="tx1"/>
              </a:solidFill>
              <a:latin typeface="+mn-lt"/>
            </a:endParaRPr>
          </a:p>
        </p:txBody>
      </p:sp>
      <p:sp>
        <p:nvSpPr>
          <p:cNvPr id="23" name="Title 1"/>
          <p:cNvSpPr txBox="1">
            <a:spLocks/>
          </p:cNvSpPr>
          <p:nvPr/>
        </p:nvSpPr>
        <p:spPr>
          <a:xfrm>
            <a:off x="304800" y="4615005"/>
            <a:ext cx="3124199" cy="5284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b="1" u="sng" dirty="0">
                <a:solidFill>
                  <a:schemeClr val="tx1"/>
                </a:solidFill>
                <a:latin typeface="+mn-lt"/>
              </a:rPr>
              <a:t>Source</a:t>
            </a:r>
            <a:r>
              <a:rPr lang="en-US" sz="600" b="1" dirty="0">
                <a:solidFill>
                  <a:schemeClr val="tx1"/>
                </a:solidFill>
                <a:latin typeface="+mn-lt"/>
              </a:rPr>
              <a:t>:</a:t>
            </a:r>
          </a:p>
          <a:p>
            <a:pPr>
              <a:lnSpc>
                <a:spcPts val="800"/>
              </a:lnSpc>
            </a:pPr>
            <a:r>
              <a:rPr lang="en-US" sz="600" b="1" i="1" dirty="0">
                <a:solidFill>
                  <a:schemeClr val="tx1"/>
                </a:solidFill>
                <a:latin typeface="+mn-lt"/>
              </a:rPr>
              <a:t>https://www.skillsyouneed.com/ips/what-is-communication.html</a:t>
            </a:r>
          </a:p>
        </p:txBody>
      </p:sp>
      <p:grpSp>
        <p:nvGrpSpPr>
          <p:cNvPr id="5" name="Google Shape;751;p40"/>
          <p:cNvGrpSpPr/>
          <p:nvPr/>
        </p:nvGrpSpPr>
        <p:grpSpPr>
          <a:xfrm>
            <a:off x="4052169" y="971550"/>
            <a:ext cx="519831" cy="376926"/>
            <a:chOff x="5233525" y="4954450"/>
            <a:chExt cx="538275" cy="390300"/>
          </a:xfrm>
          <a:solidFill>
            <a:schemeClr val="bg2"/>
          </a:solidFill>
        </p:grpSpPr>
        <p:sp>
          <p:nvSpPr>
            <p:cNvPr id="6" name="Google Shape;752;p40"/>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53;p40"/>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54;p40"/>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756;p40"/>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57;p40"/>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58;p40"/>
            <p:cNvSpPr/>
            <p:nvPr/>
          </p:nvSpPr>
          <p:spPr>
            <a:xfrm>
              <a:off x="5367475" y="5025075"/>
              <a:ext cx="81600" cy="105975"/>
            </a:xfrm>
            <a:custGeom>
              <a:avLst/>
              <a:gdLst/>
              <a:ahLst/>
              <a:cxnLst/>
              <a:rect l="l" t="t" r="r" b="b"/>
              <a:pathLst>
                <a:path w="3264" h="4239" fill="none" extrusionOk="0">
                  <a:moveTo>
                    <a:pt x="0" y="1"/>
                  </a:moveTo>
                  <a:lnTo>
                    <a:pt x="3264" y="4238"/>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59;p40"/>
            <p:cNvSpPr/>
            <p:nvPr/>
          </p:nvSpPr>
          <p:spPr>
            <a:xfrm>
              <a:off x="5567800" y="4999500"/>
              <a:ext cx="115100" cy="133975"/>
            </a:xfrm>
            <a:custGeom>
              <a:avLst/>
              <a:gdLst/>
              <a:ahLst/>
              <a:cxnLst/>
              <a:rect l="l" t="t" r="r" b="b"/>
              <a:pathLst>
                <a:path w="4604" h="5359" fill="none" extrusionOk="0">
                  <a:moveTo>
                    <a:pt x="0" y="5359"/>
                  </a:moveTo>
                  <a:lnTo>
                    <a:pt x="4603" y="1"/>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60;p40"/>
            <p:cNvSpPr/>
            <p:nvPr/>
          </p:nvSpPr>
          <p:spPr>
            <a:xfrm>
              <a:off x="5600075" y="5217475"/>
              <a:ext cx="127275" cy="16475"/>
            </a:xfrm>
            <a:custGeom>
              <a:avLst/>
              <a:gdLst/>
              <a:ahLst/>
              <a:cxnLst/>
              <a:rect l="l" t="t" r="r" b="b"/>
              <a:pathLst>
                <a:path w="5091" h="659" fill="none" extrusionOk="0">
                  <a:moveTo>
                    <a:pt x="5090" y="658"/>
                  </a:moveTo>
                  <a:lnTo>
                    <a:pt x="0" y="1"/>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62;p40"/>
            <p:cNvSpPr/>
            <p:nvPr/>
          </p:nvSpPr>
          <p:spPr>
            <a:xfrm>
              <a:off x="5277975" y="5241825"/>
              <a:ext cx="141275" cy="58500"/>
            </a:xfrm>
            <a:custGeom>
              <a:avLst/>
              <a:gdLst/>
              <a:ahLst/>
              <a:cxnLst/>
              <a:rect l="l" t="t" r="r" b="b"/>
              <a:pathLst>
                <a:path w="5651" h="2340" fill="none" extrusionOk="0">
                  <a:moveTo>
                    <a:pt x="0" y="2339"/>
                  </a:moveTo>
                  <a:lnTo>
                    <a:pt x="5651" y="1"/>
                  </a:lnTo>
                </a:path>
              </a:pathLst>
            </a:custGeom>
            <a:grp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30556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Three Parts of Communication:</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buClr>
                <a:schemeClr val="tx1"/>
              </a:buClr>
            </a:pPr>
            <a:r>
              <a:rPr lang="en-US" sz="1200" u="sng" dirty="0"/>
              <a:t>Sender</a:t>
            </a:r>
          </a:p>
          <a:p>
            <a:pPr lvl="1">
              <a:buClr>
                <a:schemeClr val="tx1"/>
              </a:buClr>
            </a:pPr>
            <a:r>
              <a:rPr lang="en-US" sz="1200" dirty="0">
                <a:solidFill>
                  <a:schemeClr val="tx1"/>
                </a:solidFill>
                <a:latin typeface="+mn-lt"/>
              </a:rPr>
              <a:t>Encodes a message verbally and nonverbally or in writing or graphics</a:t>
            </a:r>
          </a:p>
          <a:p>
            <a:pPr lvl="0">
              <a:buClr>
                <a:schemeClr val="tx1"/>
              </a:buClr>
            </a:pPr>
            <a:r>
              <a:rPr lang="en-US" sz="1200" u="sng" dirty="0"/>
              <a:t>Message</a:t>
            </a:r>
          </a:p>
          <a:p>
            <a:pPr lvl="1">
              <a:buClr>
                <a:schemeClr val="tx1"/>
              </a:buClr>
            </a:pPr>
            <a:r>
              <a:rPr lang="en-US" sz="1200" dirty="0">
                <a:solidFill>
                  <a:schemeClr val="tx1"/>
                </a:solidFill>
                <a:latin typeface="+mn-lt"/>
              </a:rPr>
              <a:t>What is actually communicated; May be effective or ineffective</a:t>
            </a:r>
          </a:p>
          <a:p>
            <a:pPr lvl="0">
              <a:buClr>
                <a:schemeClr val="tx1"/>
              </a:buClr>
            </a:pPr>
            <a:r>
              <a:rPr lang="en-US" sz="1200" u="sng" dirty="0"/>
              <a:t>Receiver(s)</a:t>
            </a:r>
          </a:p>
          <a:p>
            <a:pPr lvl="1">
              <a:buClr>
                <a:schemeClr val="tx1"/>
              </a:buClr>
            </a:pPr>
            <a:r>
              <a:rPr lang="en-US" sz="1200" dirty="0">
                <a:solidFill>
                  <a:schemeClr val="tx1"/>
                </a:solidFill>
                <a:latin typeface="+mn-lt"/>
              </a:rPr>
              <a:t>Responsible for decoding the sender’s message; May interpret the message differently than the sender intended</a:t>
            </a:r>
          </a:p>
        </p:txBody>
      </p:sp>
      <p:sp>
        <p:nvSpPr>
          <p:cNvPr id="4" name="Title 1"/>
          <p:cNvSpPr txBox="1">
            <a:spLocks/>
          </p:cNvSpPr>
          <p:nvPr/>
        </p:nvSpPr>
        <p:spPr>
          <a:xfrm>
            <a:off x="304800" y="4615005"/>
            <a:ext cx="3124199" cy="5284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b="1" u="sng" dirty="0">
                <a:solidFill>
                  <a:schemeClr val="tx1"/>
                </a:solidFill>
                <a:latin typeface="+mn-lt"/>
              </a:rPr>
              <a:t>Source</a:t>
            </a:r>
            <a:r>
              <a:rPr lang="en-US" sz="600" b="1" dirty="0">
                <a:solidFill>
                  <a:schemeClr val="tx1"/>
                </a:solidFill>
                <a:latin typeface="+mn-lt"/>
              </a:rPr>
              <a:t>:</a:t>
            </a:r>
          </a:p>
          <a:p>
            <a:pPr>
              <a:lnSpc>
                <a:spcPts val="800"/>
              </a:lnSpc>
            </a:pPr>
            <a:r>
              <a:rPr lang="en-US" sz="600" b="1" i="1" dirty="0">
                <a:solidFill>
                  <a:schemeClr val="tx1"/>
                </a:solidFill>
                <a:latin typeface="+mn-lt"/>
              </a:rPr>
              <a:t>https://www.skillsyouneed.com/ips/what-is-communication.html</a:t>
            </a:r>
          </a:p>
        </p:txBody>
      </p:sp>
      <p:sp>
        <p:nvSpPr>
          <p:cNvPr id="5" name="Google Shape;392;p40"/>
          <p:cNvSpPr/>
          <p:nvPr/>
        </p:nvSpPr>
        <p:spPr>
          <a:xfrm>
            <a:off x="4038600" y="1047750"/>
            <a:ext cx="363420" cy="330569"/>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877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The Seven C’s of Communication:</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buClr>
                <a:schemeClr val="tx1"/>
              </a:buClr>
            </a:pPr>
            <a:r>
              <a:rPr lang="en-US" sz="1200" u="sng" dirty="0"/>
              <a:t>Clear</a:t>
            </a:r>
          </a:p>
          <a:p>
            <a:pPr lvl="1">
              <a:buClr>
                <a:schemeClr val="tx1"/>
              </a:buClr>
            </a:pPr>
            <a:r>
              <a:rPr lang="en-US" sz="1200" dirty="0">
                <a:solidFill>
                  <a:schemeClr val="tx1"/>
                </a:solidFill>
                <a:latin typeface="+mn-lt"/>
              </a:rPr>
              <a:t>Make your objective clear by avoiding complex phrases and words</a:t>
            </a:r>
          </a:p>
          <a:p>
            <a:pPr lvl="0">
              <a:buClr>
                <a:schemeClr val="tx1"/>
              </a:buClr>
            </a:pPr>
            <a:r>
              <a:rPr lang="en-US" sz="1200" u="sng" dirty="0"/>
              <a:t>Concise</a:t>
            </a:r>
          </a:p>
          <a:p>
            <a:pPr lvl="1">
              <a:buClr>
                <a:schemeClr val="tx1"/>
              </a:buClr>
            </a:pPr>
            <a:r>
              <a:rPr lang="en-US" sz="1200" dirty="0">
                <a:solidFill>
                  <a:schemeClr val="tx1"/>
                </a:solidFill>
                <a:latin typeface="+mn-lt"/>
              </a:rPr>
              <a:t>Keep it to the point to avoid confusion</a:t>
            </a:r>
          </a:p>
          <a:p>
            <a:pPr lvl="0">
              <a:buClr>
                <a:schemeClr val="tx1"/>
              </a:buClr>
            </a:pPr>
            <a:r>
              <a:rPr lang="en-US" sz="1200" u="sng" dirty="0"/>
              <a:t>Concrete</a:t>
            </a:r>
          </a:p>
          <a:p>
            <a:pPr lvl="1">
              <a:buClr>
                <a:schemeClr val="tx1"/>
              </a:buClr>
            </a:pPr>
            <a:r>
              <a:rPr lang="en-US" sz="1200" dirty="0">
                <a:solidFill>
                  <a:schemeClr val="tx1"/>
                </a:solidFill>
                <a:latin typeface="+mn-lt"/>
              </a:rPr>
              <a:t>Use support for the message to validate what is said</a:t>
            </a:r>
          </a:p>
          <a:p>
            <a:pPr lvl="0">
              <a:buClr>
                <a:schemeClr val="tx1"/>
              </a:buClr>
            </a:pPr>
            <a:r>
              <a:rPr lang="en-US" sz="1200" u="sng" dirty="0"/>
              <a:t>Correct</a:t>
            </a:r>
          </a:p>
          <a:p>
            <a:pPr lvl="1">
              <a:buClr>
                <a:schemeClr val="tx1"/>
              </a:buClr>
            </a:pPr>
            <a:r>
              <a:rPr lang="en-US" sz="1200" dirty="0">
                <a:solidFill>
                  <a:schemeClr val="tx1"/>
                </a:solidFill>
                <a:latin typeface="+mn-lt"/>
              </a:rPr>
              <a:t>Speak truthfully and use correct grammar</a:t>
            </a:r>
            <a:endParaRPr sz="1200" b="1" dirty="0">
              <a:solidFill>
                <a:schemeClr val="tx1"/>
              </a:solidFill>
              <a:latin typeface="+mn-lt"/>
            </a:endParaRPr>
          </a:p>
        </p:txBody>
      </p:sp>
      <p:sp>
        <p:nvSpPr>
          <p:cNvPr id="23" name="Title 1"/>
          <p:cNvSpPr txBox="1">
            <a:spLocks/>
          </p:cNvSpPr>
          <p:nvPr/>
        </p:nvSpPr>
        <p:spPr>
          <a:xfrm>
            <a:off x="304800" y="4615005"/>
            <a:ext cx="3124199" cy="5284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b="1" u="sng" dirty="0">
                <a:solidFill>
                  <a:schemeClr val="tx1"/>
                </a:solidFill>
                <a:latin typeface="+mn-lt"/>
              </a:rPr>
              <a:t>Source</a:t>
            </a:r>
            <a:r>
              <a:rPr lang="en-US" sz="600" b="1" dirty="0">
                <a:solidFill>
                  <a:schemeClr val="tx1"/>
                </a:solidFill>
                <a:latin typeface="+mn-lt"/>
              </a:rPr>
              <a:t>:</a:t>
            </a:r>
          </a:p>
          <a:p>
            <a:pPr>
              <a:lnSpc>
                <a:spcPts val="800"/>
              </a:lnSpc>
            </a:pPr>
            <a:r>
              <a:rPr lang="en-US" sz="600" b="1" i="1" dirty="0">
                <a:solidFill>
                  <a:schemeClr val="tx1"/>
                </a:solidFill>
                <a:latin typeface="+mn-lt"/>
              </a:rPr>
              <a:t>https://expertprogrammanagement.com/2018/04/7-cs-communication/</a:t>
            </a:r>
          </a:p>
        </p:txBody>
      </p:sp>
      <p:grpSp>
        <p:nvGrpSpPr>
          <p:cNvPr id="5" name="Google Shape;445;p40"/>
          <p:cNvGrpSpPr/>
          <p:nvPr/>
        </p:nvGrpSpPr>
        <p:grpSpPr>
          <a:xfrm>
            <a:off x="4343400" y="991865"/>
            <a:ext cx="381000" cy="360685"/>
            <a:chOff x="6618700" y="1635475"/>
            <a:chExt cx="456675" cy="432325"/>
          </a:xfrm>
        </p:grpSpPr>
        <p:sp>
          <p:nvSpPr>
            <p:cNvPr id="6" name="Google Shape;446;p40"/>
            <p:cNvSpPr/>
            <p:nvPr/>
          </p:nvSpPr>
          <p:spPr>
            <a:xfrm>
              <a:off x="6663775"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47;p40"/>
            <p:cNvSpPr/>
            <p:nvPr/>
          </p:nvSpPr>
          <p:spPr>
            <a:xfrm>
              <a:off x="7046125"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48;p40"/>
            <p:cNvSpPr/>
            <p:nvPr/>
          </p:nvSpPr>
          <p:spPr>
            <a:xfrm>
              <a:off x="6618700"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49;p40"/>
            <p:cNvSpPr/>
            <p:nvPr/>
          </p:nvSpPr>
          <p:spPr>
            <a:xfrm>
              <a:off x="6721600"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50;p40"/>
            <p:cNvSpPr/>
            <p:nvPr/>
          </p:nvSpPr>
          <p:spPr>
            <a:xfrm>
              <a:off x="7006550"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62501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The Seven C’s of Communication:</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buClr>
                <a:schemeClr val="tx1"/>
              </a:buClr>
            </a:pPr>
            <a:r>
              <a:rPr lang="en-US" sz="1200" u="sng" dirty="0"/>
              <a:t>Coherent</a:t>
            </a:r>
          </a:p>
          <a:p>
            <a:pPr lvl="1">
              <a:buClr>
                <a:schemeClr val="tx1"/>
              </a:buClr>
            </a:pPr>
            <a:r>
              <a:rPr lang="en-US" sz="1200" dirty="0">
                <a:solidFill>
                  <a:schemeClr val="tx1"/>
                </a:solidFill>
                <a:latin typeface="+mn-lt"/>
              </a:rPr>
              <a:t>Messages should make sense and flow</a:t>
            </a:r>
          </a:p>
          <a:p>
            <a:pPr lvl="0">
              <a:buClr>
                <a:schemeClr val="tx1"/>
              </a:buClr>
            </a:pPr>
            <a:r>
              <a:rPr lang="en-US" sz="1200" u="sng" dirty="0"/>
              <a:t>Complete</a:t>
            </a:r>
          </a:p>
          <a:p>
            <a:pPr lvl="1">
              <a:buClr>
                <a:schemeClr val="tx1"/>
              </a:buClr>
            </a:pPr>
            <a:r>
              <a:rPr lang="en-US" sz="1200" dirty="0">
                <a:solidFill>
                  <a:schemeClr val="tx1"/>
                </a:solidFill>
                <a:latin typeface="+mn-lt"/>
              </a:rPr>
              <a:t>All necessary information should be communicated</a:t>
            </a:r>
          </a:p>
          <a:p>
            <a:pPr lvl="0">
              <a:buClr>
                <a:schemeClr val="tx1"/>
              </a:buClr>
            </a:pPr>
            <a:r>
              <a:rPr lang="en-US" sz="1200" u="sng" dirty="0"/>
              <a:t>Courteous</a:t>
            </a:r>
          </a:p>
          <a:p>
            <a:pPr lvl="1">
              <a:buClr>
                <a:schemeClr val="tx1"/>
              </a:buClr>
            </a:pPr>
            <a:r>
              <a:rPr lang="en-US" sz="1200" dirty="0">
                <a:solidFill>
                  <a:schemeClr val="tx1"/>
                </a:solidFill>
                <a:latin typeface="+mn-lt"/>
              </a:rPr>
              <a:t>Consider the audience and deliver the message with tact</a:t>
            </a:r>
          </a:p>
        </p:txBody>
      </p:sp>
      <p:sp>
        <p:nvSpPr>
          <p:cNvPr id="4" name="Title 1"/>
          <p:cNvSpPr txBox="1">
            <a:spLocks/>
          </p:cNvSpPr>
          <p:nvPr/>
        </p:nvSpPr>
        <p:spPr>
          <a:xfrm>
            <a:off x="304800" y="4615005"/>
            <a:ext cx="3124199" cy="52849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800"/>
              </a:lnSpc>
            </a:pPr>
            <a:r>
              <a:rPr lang="en-US" sz="600" b="1" u="sng" dirty="0">
                <a:solidFill>
                  <a:schemeClr val="tx1"/>
                </a:solidFill>
                <a:latin typeface="+mn-lt"/>
              </a:rPr>
              <a:t>Source</a:t>
            </a:r>
            <a:r>
              <a:rPr lang="en-US" sz="600" b="1" dirty="0">
                <a:solidFill>
                  <a:schemeClr val="tx1"/>
                </a:solidFill>
                <a:latin typeface="+mn-lt"/>
              </a:rPr>
              <a:t>:</a:t>
            </a:r>
          </a:p>
          <a:p>
            <a:pPr>
              <a:lnSpc>
                <a:spcPts val="800"/>
              </a:lnSpc>
            </a:pPr>
            <a:r>
              <a:rPr lang="en-US" sz="600" b="1" i="1" dirty="0">
                <a:solidFill>
                  <a:schemeClr val="tx1"/>
                </a:solidFill>
                <a:latin typeface="+mn-lt"/>
              </a:rPr>
              <a:t>https://expertprogrammanagement.com/2018/04/7-cs-communication/</a:t>
            </a:r>
          </a:p>
        </p:txBody>
      </p:sp>
      <p:grpSp>
        <p:nvGrpSpPr>
          <p:cNvPr id="5" name="Google Shape;445;p40"/>
          <p:cNvGrpSpPr/>
          <p:nvPr/>
        </p:nvGrpSpPr>
        <p:grpSpPr>
          <a:xfrm>
            <a:off x="4343400" y="991865"/>
            <a:ext cx="381000" cy="360685"/>
            <a:chOff x="6618700" y="1635475"/>
            <a:chExt cx="456675" cy="432325"/>
          </a:xfrm>
        </p:grpSpPr>
        <p:sp>
          <p:nvSpPr>
            <p:cNvPr id="6" name="Google Shape;446;p40"/>
            <p:cNvSpPr/>
            <p:nvPr/>
          </p:nvSpPr>
          <p:spPr>
            <a:xfrm>
              <a:off x="6663775"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47;p40"/>
            <p:cNvSpPr/>
            <p:nvPr/>
          </p:nvSpPr>
          <p:spPr>
            <a:xfrm>
              <a:off x="7046125"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48;p40"/>
            <p:cNvSpPr/>
            <p:nvPr/>
          </p:nvSpPr>
          <p:spPr>
            <a:xfrm>
              <a:off x="6618700"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49;p40"/>
            <p:cNvSpPr/>
            <p:nvPr/>
          </p:nvSpPr>
          <p:spPr>
            <a:xfrm>
              <a:off x="6721600"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50;p40"/>
            <p:cNvSpPr/>
            <p:nvPr/>
          </p:nvSpPr>
          <p:spPr>
            <a:xfrm>
              <a:off x="7006550"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49700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16573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Barriers to Effective</a:t>
            </a:r>
          </a:p>
          <a:p>
            <a:pPr algn="ctr">
              <a:lnSpc>
                <a:spcPts val="4400"/>
              </a:lnSpc>
            </a:pPr>
            <a:r>
              <a:rPr lang="en-US" sz="4200" b="1" dirty="0">
                <a:solidFill>
                  <a:schemeClr val="bg1"/>
                </a:solidFill>
                <a:latin typeface="+mj-lt"/>
              </a:rPr>
              <a:t>Communication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2694027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Barriers to Effective Communication</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Lack of attention/interest</a:t>
            </a:r>
          </a:p>
          <a:p>
            <a:pPr lvl="0"/>
            <a:r>
              <a:rPr lang="en-US" sz="1200" dirty="0"/>
              <a:t>Distractions</a:t>
            </a:r>
          </a:p>
          <a:p>
            <a:pPr lvl="0"/>
            <a:r>
              <a:rPr lang="en-US" sz="1200" dirty="0"/>
              <a:t>Differences in perception and viewpoint</a:t>
            </a:r>
          </a:p>
          <a:p>
            <a:pPr lvl="0"/>
            <a:r>
              <a:rPr lang="en-US" sz="1200" dirty="0"/>
              <a:t>Expectations and prejudices</a:t>
            </a:r>
          </a:p>
          <a:p>
            <a:pPr lvl="0"/>
            <a:r>
              <a:rPr lang="en-US" sz="1200" dirty="0"/>
              <a:t>Use of jargon</a:t>
            </a:r>
          </a:p>
          <a:p>
            <a:pPr lvl="0"/>
            <a:r>
              <a:rPr lang="en-US" sz="1200" dirty="0"/>
              <a:t>Speech difficulties, language differences</a:t>
            </a:r>
          </a:p>
          <a:p>
            <a:r>
              <a:rPr lang="en-US" sz="1200" dirty="0"/>
              <a:t>Technological barriers (Unable to see nonverbal communication)</a:t>
            </a:r>
            <a:endParaRPr lang="en-US" sz="1200" dirty="0">
              <a:solidFill>
                <a:schemeClr val="tx1"/>
              </a:solidFill>
              <a:latin typeface="+mn-lt"/>
            </a:endParaRPr>
          </a:p>
        </p:txBody>
      </p:sp>
      <p:grpSp>
        <p:nvGrpSpPr>
          <p:cNvPr id="4" name="Google Shape;465;p40"/>
          <p:cNvGrpSpPr/>
          <p:nvPr/>
        </p:nvGrpSpPr>
        <p:grpSpPr>
          <a:xfrm>
            <a:off x="4648200" y="1047750"/>
            <a:ext cx="293715" cy="293695"/>
            <a:chOff x="1951075" y="2333250"/>
            <a:chExt cx="381200" cy="381175"/>
          </a:xfrm>
        </p:grpSpPr>
        <p:sp>
          <p:nvSpPr>
            <p:cNvPr id="5" name="Google Shape;466;p40"/>
            <p:cNvSpPr/>
            <p:nvPr/>
          </p:nvSpPr>
          <p:spPr>
            <a:xfrm>
              <a:off x="1951075" y="2333250"/>
              <a:ext cx="381200" cy="381175"/>
            </a:xfrm>
            <a:custGeom>
              <a:avLst/>
              <a:gdLst/>
              <a:ahLst/>
              <a:cxnLst/>
              <a:rect l="l" t="t" r="r" b="b"/>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67;p40"/>
            <p:cNvSpPr/>
            <p:nvPr/>
          </p:nvSpPr>
          <p:spPr>
            <a:xfrm>
              <a:off x="2197675" y="2503125"/>
              <a:ext cx="43875" cy="47525"/>
            </a:xfrm>
            <a:custGeom>
              <a:avLst/>
              <a:gdLst/>
              <a:ahLst/>
              <a:cxnLst/>
              <a:rect l="l" t="t" r="r" b="b"/>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68;p40"/>
            <p:cNvSpPr/>
            <p:nvPr/>
          </p:nvSpPr>
          <p:spPr>
            <a:xfrm>
              <a:off x="20418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69;p40"/>
            <p:cNvSpPr/>
            <p:nvPr/>
          </p:nvSpPr>
          <p:spPr>
            <a:xfrm>
              <a:off x="2041800" y="2584100"/>
              <a:ext cx="199750" cy="41425"/>
            </a:xfrm>
            <a:custGeom>
              <a:avLst/>
              <a:gdLst/>
              <a:ahLst/>
              <a:cxnLst/>
              <a:rect l="l" t="t" r="r" b="b"/>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23855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1657350"/>
            <a:ext cx="8534400" cy="579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Overcoming Barriers</a:t>
            </a:r>
          </a:p>
          <a:p>
            <a:pPr algn="ctr">
              <a:lnSpc>
                <a:spcPts val="4400"/>
              </a:lnSpc>
            </a:pPr>
            <a:r>
              <a:rPr lang="en-US" sz="4200" b="1" dirty="0">
                <a:solidFill>
                  <a:schemeClr val="bg1"/>
                </a:solidFill>
                <a:latin typeface="+mj-lt"/>
              </a:rPr>
              <a:t>to Effective Communication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1064176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Overcoming Barriers to Effective Communication</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marL="482600" lvl="0" indent="-342900">
              <a:buClr>
                <a:schemeClr val="tx1"/>
              </a:buClr>
              <a:buSzPct val="100000"/>
              <a:buFont typeface="+mj-lt"/>
              <a:buAutoNum type="arabicPeriod"/>
            </a:pPr>
            <a:r>
              <a:rPr lang="en-US" sz="1200" u="sng" dirty="0"/>
              <a:t>Practice Active Listening</a:t>
            </a:r>
          </a:p>
          <a:p>
            <a:pPr lvl="1">
              <a:buClr>
                <a:schemeClr val="tx1"/>
              </a:buClr>
              <a:buSzPct val="100000"/>
            </a:pPr>
            <a:r>
              <a:rPr lang="en-US" sz="1200" dirty="0">
                <a:solidFill>
                  <a:schemeClr val="tx1"/>
                </a:solidFill>
                <a:latin typeface="+mn-lt"/>
              </a:rPr>
              <a:t>Maintain eye contact</a:t>
            </a:r>
          </a:p>
          <a:p>
            <a:pPr lvl="1">
              <a:buClr>
                <a:schemeClr val="tx1"/>
              </a:buClr>
              <a:buSzPct val="100000"/>
            </a:pPr>
            <a:r>
              <a:rPr lang="en-US" sz="1200" dirty="0">
                <a:solidFill>
                  <a:schemeClr val="tx1"/>
                </a:solidFill>
                <a:latin typeface="+mn-lt"/>
              </a:rPr>
              <a:t>Paraphrase a message to the sender to ensure understanding</a:t>
            </a:r>
          </a:p>
          <a:p>
            <a:pPr lvl="1">
              <a:buClr>
                <a:schemeClr val="tx1"/>
              </a:buClr>
              <a:buSzPct val="100000"/>
            </a:pPr>
            <a:r>
              <a:rPr lang="en-US" sz="1200" dirty="0">
                <a:solidFill>
                  <a:schemeClr val="tx1"/>
                </a:solidFill>
                <a:latin typeface="+mn-lt"/>
              </a:rPr>
              <a:t>Ask questions</a:t>
            </a:r>
          </a:p>
          <a:p>
            <a:pPr lvl="1">
              <a:buClr>
                <a:schemeClr val="tx1"/>
              </a:buClr>
              <a:buSzPct val="100000"/>
            </a:pPr>
            <a:r>
              <a:rPr lang="en-US" sz="1200" dirty="0">
                <a:solidFill>
                  <a:schemeClr val="tx1"/>
                </a:solidFill>
                <a:latin typeface="+mn-lt"/>
              </a:rPr>
              <a:t>Be present</a:t>
            </a:r>
          </a:p>
          <a:p>
            <a:pPr marL="482600" lvl="0" indent="-342900">
              <a:buClr>
                <a:schemeClr val="tx1"/>
              </a:buClr>
              <a:buSzPct val="100000"/>
              <a:buFont typeface="+mj-lt"/>
              <a:buAutoNum type="arabicPeriod"/>
            </a:pPr>
            <a:r>
              <a:rPr lang="en-US" sz="1200" u="sng" dirty="0"/>
              <a:t>Change your mindset</a:t>
            </a:r>
          </a:p>
          <a:p>
            <a:pPr lvl="1">
              <a:buClr>
                <a:schemeClr val="tx1"/>
              </a:buClr>
              <a:buSzPct val="100000"/>
            </a:pPr>
            <a:r>
              <a:rPr lang="en-US" sz="1200" dirty="0">
                <a:solidFill>
                  <a:schemeClr val="tx1"/>
                </a:solidFill>
                <a:latin typeface="+mn-lt"/>
              </a:rPr>
              <a:t>“Most people do not listen with the intent to understand; they listen with the intent to reply.” -Stephen R. Covey</a:t>
            </a:r>
          </a:p>
          <a:p>
            <a:pPr lvl="1">
              <a:buClr>
                <a:schemeClr val="tx1"/>
              </a:buClr>
              <a:buSzPct val="100000"/>
            </a:pPr>
            <a:r>
              <a:rPr lang="en-US" sz="1200" dirty="0">
                <a:solidFill>
                  <a:schemeClr val="tx1"/>
                </a:solidFill>
                <a:latin typeface="+mn-lt"/>
              </a:rPr>
              <a:t>Stop thinking “I must defend my position,” “I don’t have time to listen to everything you say,” “I need an entrance into the conversation,” “I know what you are going to say,” and “I already know what you should do.”</a:t>
            </a:r>
          </a:p>
        </p:txBody>
      </p:sp>
      <p:grpSp>
        <p:nvGrpSpPr>
          <p:cNvPr id="4" name="Google Shape;460;p40"/>
          <p:cNvGrpSpPr/>
          <p:nvPr/>
        </p:nvGrpSpPr>
        <p:grpSpPr>
          <a:xfrm>
            <a:off x="4202105" y="830255"/>
            <a:ext cx="293695" cy="293695"/>
            <a:chOff x="1278900" y="2333250"/>
            <a:chExt cx="381175" cy="381175"/>
          </a:xfrm>
        </p:grpSpPr>
        <p:sp>
          <p:nvSpPr>
            <p:cNvPr id="5" name="Google Shape;461;p40"/>
            <p:cNvSpPr/>
            <p:nvPr/>
          </p:nvSpPr>
          <p:spPr>
            <a:xfrm>
              <a:off x="1278900"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62;p40"/>
            <p:cNvSpPr/>
            <p:nvPr/>
          </p:nvSpPr>
          <p:spPr>
            <a:xfrm>
              <a:off x="1525475"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63;p40"/>
            <p:cNvSpPr/>
            <p:nvPr/>
          </p:nvSpPr>
          <p:spPr>
            <a:xfrm>
              <a:off x="13696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64;p40"/>
            <p:cNvSpPr/>
            <p:nvPr/>
          </p:nvSpPr>
          <p:spPr>
            <a:xfrm>
              <a:off x="1369600"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23487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Overcoming Barriers to Effective Communication</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marL="482600" lvl="0" indent="-342900">
              <a:buClr>
                <a:schemeClr val="tx1"/>
              </a:buClr>
              <a:buFont typeface="+mj-lt"/>
              <a:buAutoNum type="arabicPeriod" startAt="3"/>
            </a:pPr>
            <a:r>
              <a:rPr lang="en-US" sz="1200" u="sng" dirty="0"/>
              <a:t>Consider the other person’s perspective</a:t>
            </a:r>
          </a:p>
          <a:p>
            <a:pPr lvl="1">
              <a:buClr>
                <a:schemeClr val="tx1"/>
              </a:buClr>
            </a:pPr>
            <a:r>
              <a:rPr lang="en-US" sz="1200" dirty="0">
                <a:solidFill>
                  <a:schemeClr val="tx1"/>
                </a:solidFill>
                <a:latin typeface="+mn-lt"/>
              </a:rPr>
              <a:t>How would the other person perceive your words, nonverbal communication, or text or graphic?</a:t>
            </a:r>
          </a:p>
          <a:p>
            <a:pPr lvl="1">
              <a:buClr>
                <a:schemeClr val="tx1"/>
              </a:buClr>
            </a:pPr>
            <a:r>
              <a:rPr lang="en-US" sz="1200" dirty="0">
                <a:solidFill>
                  <a:schemeClr val="tx1"/>
                </a:solidFill>
                <a:latin typeface="+mn-lt"/>
              </a:rPr>
              <a:t>What is your audience’s background?</a:t>
            </a:r>
          </a:p>
          <a:p>
            <a:pPr marL="482600" lvl="0" indent="-342900">
              <a:buClr>
                <a:schemeClr val="tx1"/>
              </a:buClr>
              <a:buFont typeface="+mj-lt"/>
              <a:buAutoNum type="arabicPeriod" startAt="3"/>
            </a:pPr>
            <a:r>
              <a:rPr lang="en-US" sz="1200" u="sng" dirty="0"/>
              <a:t>Use “I” messages</a:t>
            </a:r>
          </a:p>
          <a:p>
            <a:pPr lvl="1">
              <a:buClr>
                <a:schemeClr val="tx1"/>
              </a:buClr>
            </a:pPr>
            <a:r>
              <a:rPr lang="en-US" sz="1200" dirty="0">
                <a:solidFill>
                  <a:schemeClr val="tx1"/>
                </a:solidFill>
                <a:latin typeface="+mn-lt"/>
              </a:rPr>
              <a:t>“I” messages allow a sender to express strong emotions without attacking the receiver.</a:t>
            </a:r>
          </a:p>
          <a:p>
            <a:pPr lvl="1">
              <a:buClr>
                <a:schemeClr val="tx1"/>
              </a:buClr>
            </a:pPr>
            <a:r>
              <a:rPr lang="en-US" sz="1200" dirty="0">
                <a:solidFill>
                  <a:schemeClr val="tx1"/>
                </a:solidFill>
                <a:latin typeface="+mn-lt"/>
              </a:rPr>
              <a:t>“You constantly interrupt me!” vs. “It makes me upset when I am not allowed to finish my sentence.”</a:t>
            </a:r>
          </a:p>
        </p:txBody>
      </p:sp>
      <p:grpSp>
        <p:nvGrpSpPr>
          <p:cNvPr id="4" name="Google Shape;460;p40"/>
          <p:cNvGrpSpPr/>
          <p:nvPr/>
        </p:nvGrpSpPr>
        <p:grpSpPr>
          <a:xfrm>
            <a:off x="4202105" y="830255"/>
            <a:ext cx="293695" cy="293695"/>
            <a:chOff x="1278900" y="2333250"/>
            <a:chExt cx="381175" cy="381175"/>
          </a:xfrm>
        </p:grpSpPr>
        <p:sp>
          <p:nvSpPr>
            <p:cNvPr id="5" name="Google Shape;461;p40"/>
            <p:cNvSpPr/>
            <p:nvPr/>
          </p:nvSpPr>
          <p:spPr>
            <a:xfrm>
              <a:off x="1278900"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62;p40"/>
            <p:cNvSpPr/>
            <p:nvPr/>
          </p:nvSpPr>
          <p:spPr>
            <a:xfrm>
              <a:off x="1525475"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63;p40"/>
            <p:cNvSpPr/>
            <p:nvPr/>
          </p:nvSpPr>
          <p:spPr>
            <a:xfrm>
              <a:off x="13696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64;p40"/>
            <p:cNvSpPr/>
            <p:nvPr/>
          </p:nvSpPr>
          <p:spPr>
            <a:xfrm>
              <a:off x="1369600"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47786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Brainstorming Matrix: What does communication look like in these contexts?</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Family</a:t>
            </a:r>
          </a:p>
          <a:p>
            <a:pPr lvl="0"/>
            <a:r>
              <a:rPr lang="en-US" sz="1200" dirty="0"/>
              <a:t>Community</a:t>
            </a:r>
          </a:p>
          <a:p>
            <a:r>
              <a:rPr lang="en-US" sz="1200" dirty="0"/>
              <a:t>Career</a:t>
            </a:r>
            <a:endParaRPr sz="1200" b="1" dirty="0">
              <a:solidFill>
                <a:schemeClr val="tx1"/>
              </a:solidFill>
            </a:endParaRPr>
          </a:p>
        </p:txBody>
      </p:sp>
      <p:grpSp>
        <p:nvGrpSpPr>
          <p:cNvPr id="4" name="Google Shape;419;p40"/>
          <p:cNvGrpSpPr/>
          <p:nvPr/>
        </p:nvGrpSpPr>
        <p:grpSpPr>
          <a:xfrm>
            <a:off x="5486400" y="971550"/>
            <a:ext cx="338731" cy="338731"/>
            <a:chOff x="2594050" y="1631825"/>
            <a:chExt cx="439625" cy="439625"/>
          </a:xfrm>
        </p:grpSpPr>
        <p:sp>
          <p:nvSpPr>
            <p:cNvPr id="5" name="Google Shape;420;p40"/>
            <p:cNvSpPr/>
            <p:nvPr/>
          </p:nvSpPr>
          <p:spPr>
            <a:xfrm>
              <a:off x="2594050" y="1883300"/>
              <a:ext cx="188175" cy="188150"/>
            </a:xfrm>
            <a:custGeom>
              <a:avLst/>
              <a:gdLst/>
              <a:ahLst/>
              <a:cxnLst/>
              <a:rect l="l" t="t" r="r" b="b"/>
              <a:pathLst>
                <a:path w="7527" h="7526" fill="none" extrusionOk="0">
                  <a:moveTo>
                    <a:pt x="5992" y="0"/>
                  </a:moveTo>
                  <a:lnTo>
                    <a:pt x="537" y="6430"/>
                  </a:lnTo>
                  <a:lnTo>
                    <a:pt x="1" y="7526"/>
                  </a:lnTo>
                  <a:lnTo>
                    <a:pt x="1097" y="6990"/>
                  </a:lnTo>
                  <a:lnTo>
                    <a:pt x="7526" y="1534"/>
                  </a:lnTo>
                  <a:lnTo>
                    <a:pt x="5992" y="0"/>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21;p40"/>
            <p:cNvSpPr/>
            <p:nvPr/>
          </p:nvSpPr>
          <p:spPr>
            <a:xfrm>
              <a:off x="2857700" y="1631825"/>
              <a:ext cx="175975" cy="176000"/>
            </a:xfrm>
            <a:custGeom>
              <a:avLst/>
              <a:gdLst/>
              <a:ahLst/>
              <a:cxnLst/>
              <a:rect l="l" t="t" r="r" b="b"/>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22;p40"/>
            <p:cNvSpPr/>
            <p:nvPr/>
          </p:nvSpPr>
          <p:spPr>
            <a:xfrm>
              <a:off x="2662850" y="1699400"/>
              <a:ext cx="303250" cy="303250"/>
            </a:xfrm>
            <a:custGeom>
              <a:avLst/>
              <a:gdLst/>
              <a:ahLst/>
              <a:cxnLst/>
              <a:rect l="l" t="t" r="r" b="b"/>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23;p40"/>
            <p:cNvSpPr/>
            <p:nvPr/>
          </p:nvSpPr>
          <p:spPr>
            <a:xfrm>
              <a:off x="2801675" y="1740825"/>
              <a:ext cx="49950" cy="49950"/>
            </a:xfrm>
            <a:custGeom>
              <a:avLst/>
              <a:gdLst/>
              <a:ahLst/>
              <a:cxnLst/>
              <a:rect l="l" t="t" r="r" b="b"/>
              <a:pathLst>
                <a:path w="1998" h="1998" fill="none" extrusionOk="0">
                  <a:moveTo>
                    <a:pt x="1" y="1997"/>
                  </a:moveTo>
                  <a:lnTo>
                    <a:pt x="1998"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42835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604386704"/>
              </p:ext>
            </p:extLst>
          </p:nvPr>
        </p:nvGraphicFramePr>
        <p:xfrm>
          <a:off x="1219200" y="666750"/>
          <a:ext cx="6858000" cy="3810000"/>
        </p:xfrm>
        <a:graphic>
          <a:graphicData uri="http://schemas.openxmlformats.org/drawingml/2006/table">
            <a:tbl>
              <a:tblPr firstRow="1" bandRow="1">
                <a:tableStyleId>{02FD27A8-725B-4156-B996-B8B590C918A0}</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370840">
                <a:tc>
                  <a:txBody>
                    <a:bodyPr/>
                    <a:lstStyle/>
                    <a:p>
                      <a:r>
                        <a:rPr lang="en-US" sz="1400" dirty="0">
                          <a:effectLst/>
                          <a:latin typeface="Arial"/>
                          <a:ea typeface="Arial"/>
                        </a:rPr>
                        <a:t>Context</a:t>
                      </a:r>
                    </a:p>
                    <a:p>
                      <a:endParaRPr lang="en-US" sz="1400" dirty="0">
                        <a:effectLst/>
                        <a:latin typeface="Arial"/>
                      </a:endParaRPr>
                    </a:p>
                    <a:p>
                      <a:endParaRPr lang="en-US" sz="1400" dirty="0">
                        <a:effectLst/>
                        <a:latin typeface="Arial"/>
                      </a:endParaRPr>
                    </a:p>
                    <a:p>
                      <a:endParaRPr lang="en-US" sz="1400" dirty="0">
                        <a:effectLst/>
                        <a:latin typeface="Arial"/>
                      </a:endParaRPr>
                    </a:p>
                    <a:p>
                      <a:endParaRPr lang="en-US" sz="1400" dirty="0">
                        <a:effectLst/>
                        <a:latin typeface="Arial"/>
                      </a:endParaRPr>
                    </a:p>
                    <a:p>
                      <a:endParaRPr lang="en-US" sz="1400" dirty="0">
                        <a:effectLst/>
                        <a:latin typeface="Arial"/>
                      </a:endParaRPr>
                    </a:p>
                    <a:p>
                      <a:endParaRPr lang="en-US" sz="1400" dirty="0">
                        <a:effectLst/>
                        <a:latin typeface="Arial"/>
                      </a:endParaRPr>
                    </a:p>
                    <a:p>
                      <a:endParaRPr lang="en-US" dirty="0"/>
                    </a:p>
                  </a:txBody>
                  <a:tcPr/>
                </a:tc>
                <a:tc>
                  <a:txBody>
                    <a:bodyPr/>
                    <a:lstStyle/>
                    <a:p>
                      <a:r>
                        <a:rPr lang="en-US" sz="1400" dirty="0">
                          <a:effectLst/>
                          <a:latin typeface="Arial"/>
                          <a:ea typeface="Arial"/>
                        </a:rPr>
                        <a:t>What forms of communication happen in this context? Give specific examples.</a:t>
                      </a:r>
                      <a:endParaRPr lang="en-US" dirty="0"/>
                    </a:p>
                  </a:txBody>
                  <a:tcPr/>
                </a:tc>
                <a:extLst>
                  <a:ext uri="{0D108BD9-81ED-4DB2-BD59-A6C34878D82A}">
                    <a16:rowId xmlns:a16="http://schemas.microsoft.com/office/drawing/2014/main" val="10000"/>
                  </a:ext>
                </a:extLst>
              </a:tr>
              <a:tr h="370840">
                <a:tc>
                  <a:txBody>
                    <a:bodyPr/>
                    <a:lstStyle/>
                    <a:p>
                      <a:r>
                        <a:rPr lang="en-US" sz="1400" dirty="0">
                          <a:effectLst/>
                          <a:latin typeface="Arial"/>
                          <a:ea typeface="Arial"/>
                        </a:rPr>
                        <a:t>What are potential barriers to effective communication in this context? Give specific examples.</a:t>
                      </a:r>
                    </a:p>
                    <a:p>
                      <a:endParaRPr lang="en-US" sz="1400" dirty="0">
                        <a:effectLst/>
                        <a:latin typeface="Arial"/>
                      </a:endParaRPr>
                    </a:p>
                    <a:p>
                      <a:endParaRPr lang="en-US" sz="1400" dirty="0">
                        <a:effectLst/>
                        <a:latin typeface="Arial"/>
                      </a:endParaRPr>
                    </a:p>
                    <a:p>
                      <a:endParaRPr lang="en-US" sz="1400" dirty="0">
                        <a:effectLst/>
                        <a:latin typeface="Arial"/>
                      </a:endParaRPr>
                    </a:p>
                    <a:p>
                      <a:endParaRPr lang="en-US" sz="1400" dirty="0">
                        <a:effectLst/>
                        <a:latin typeface="Arial"/>
                      </a:endParaRPr>
                    </a:p>
                    <a:p>
                      <a:endParaRPr lang="en-US" sz="1400" dirty="0">
                        <a:effectLst/>
                        <a:latin typeface="Arial"/>
                      </a:endParaRPr>
                    </a:p>
                    <a:p>
                      <a:endParaRPr lang="en-US" dirty="0"/>
                    </a:p>
                  </a:txBody>
                  <a:tcPr/>
                </a:tc>
                <a:tc>
                  <a:txBody>
                    <a:bodyPr/>
                    <a:lstStyle/>
                    <a:p>
                      <a:r>
                        <a:rPr lang="en-US" sz="1400" dirty="0">
                          <a:effectLst/>
                          <a:latin typeface="Arial"/>
                          <a:ea typeface="Arial"/>
                        </a:rPr>
                        <a:t>How can these barriers be overcome? Give specific examples.</a:t>
                      </a:r>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01940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8859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Group Share-Out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637637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6573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prstClr val="white"/>
                </a:solidFill>
                <a:latin typeface="Arial"/>
              </a:rPr>
              <a:t>Discuss:</a:t>
            </a:r>
          </a:p>
          <a:p>
            <a:pPr algn="ctr"/>
            <a:r>
              <a:rPr lang="en-US" sz="1800" b="1" dirty="0">
                <a:solidFill>
                  <a:prstClr val="white"/>
                </a:solidFill>
                <a:latin typeface="Arial"/>
              </a:rPr>
              <a:t>Why is communication critical in a family and how does</a:t>
            </a:r>
          </a:p>
          <a:p>
            <a:pPr algn="ctr"/>
            <a:r>
              <a:rPr lang="en-US" sz="1800" b="1" dirty="0">
                <a:solidFill>
                  <a:prstClr val="white"/>
                </a:solidFill>
                <a:latin typeface="Arial"/>
              </a:rPr>
              <a:t>this impact communication in other areas of life?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3385928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Answers:</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Needed for healthy relationships, problem solving, and growth.</a:t>
            </a:r>
          </a:p>
          <a:p>
            <a:pPr lvl="0"/>
            <a:r>
              <a:rPr lang="en-US" sz="1200" dirty="0"/>
              <a:t>Healthy families are proven to support productive employees.</a:t>
            </a:r>
          </a:p>
          <a:p>
            <a:r>
              <a:rPr lang="en-US" sz="1200" dirty="0"/>
              <a:t>Good communication at home teaches good communication in the workplace.</a:t>
            </a:r>
            <a:endParaRPr sz="1200" b="1" dirty="0">
              <a:solidFill>
                <a:schemeClr val="tx1"/>
              </a:solidFill>
            </a:endParaRPr>
          </a:p>
        </p:txBody>
      </p:sp>
      <p:sp>
        <p:nvSpPr>
          <p:cNvPr id="4" name="Google Shape;574;p40"/>
          <p:cNvSpPr/>
          <p:nvPr/>
        </p:nvSpPr>
        <p:spPr>
          <a:xfrm>
            <a:off x="1676400" y="979203"/>
            <a:ext cx="381000" cy="381023"/>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3196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Family Ties</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Family Ties is the second unit in the FCCLA Power of One national program.</a:t>
            </a:r>
          </a:p>
          <a:p>
            <a:pPr lvl="0"/>
            <a:r>
              <a:rPr lang="en-US" sz="1200" dirty="0"/>
              <a:t>This unit focuses on strengthening one’s family and home life.</a:t>
            </a:r>
          </a:p>
          <a:p>
            <a:r>
              <a:rPr lang="en-US" sz="1200" dirty="0"/>
              <a:t>The family is the basic unit of society. By making stronger families, we have stronger communities.</a:t>
            </a:r>
            <a:endParaRPr sz="1200" b="1"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9431" y="857250"/>
            <a:ext cx="491369" cy="495299"/>
          </a:xfrm>
          <a:prstGeom prst="rect">
            <a:avLst/>
          </a:prstGeom>
        </p:spPr>
      </p:pic>
    </p:spTree>
    <p:extLst>
      <p:ext uri="{BB962C8B-B14F-4D97-AF65-F5344CB8AC3E}">
        <p14:creationId xmlns:p14="http://schemas.microsoft.com/office/powerpoint/2010/main" val="1340242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Executing Your Family Ties Project</a:t>
            </a:r>
          </a:p>
        </p:txBody>
      </p:sp>
      <p:sp>
        <p:nvSpPr>
          <p:cNvPr id="120" name="Google Shape;120;p16"/>
          <p:cNvSpPr txBox="1">
            <a:spLocks noGrp="1"/>
          </p:cNvSpPr>
          <p:nvPr>
            <p:ph type="body" idx="1"/>
          </p:nvPr>
        </p:nvSpPr>
        <p:spPr>
          <a:xfrm>
            <a:off x="434324" y="1733550"/>
            <a:ext cx="5204476" cy="2881800"/>
          </a:xfrm>
          <a:prstGeom prst="rect">
            <a:avLst/>
          </a:prstGeom>
        </p:spPr>
        <p:txBody>
          <a:bodyPr spcFirstLastPara="1" wrap="square" lIns="91425" tIns="91425" rIns="91425" bIns="91425" anchor="t" anchorCtr="0">
            <a:noAutofit/>
          </a:bodyPr>
          <a:lstStyle/>
          <a:p>
            <a:pPr lvl="0"/>
            <a:r>
              <a:rPr lang="en-US" sz="1200" dirty="0"/>
              <a:t>Brainstorm areas/aspects of your family you would like to improve.</a:t>
            </a:r>
          </a:p>
          <a:p>
            <a:pPr lvl="0"/>
            <a:r>
              <a:rPr lang="en-US" sz="1200" dirty="0"/>
              <a:t>Decide which project area is your top priority.</a:t>
            </a:r>
          </a:p>
          <a:p>
            <a:pPr lvl="0"/>
            <a:r>
              <a:rPr lang="en-US" sz="1200" dirty="0"/>
              <a:t>Make a list of ways you would like to improve yourself in your chosen project area.</a:t>
            </a:r>
          </a:p>
          <a:p>
            <a:r>
              <a:rPr lang="en-US" sz="1200" dirty="0"/>
              <a:t>Use the FCCLA Planning Process to set a SMART goal to achieve and plan a project to meet your goal.</a:t>
            </a:r>
            <a:endParaRPr sz="1200" dirty="0"/>
          </a:p>
        </p:txBody>
      </p:sp>
      <p:grpSp>
        <p:nvGrpSpPr>
          <p:cNvPr id="13" name="Google Shape;377;p40"/>
          <p:cNvGrpSpPr/>
          <p:nvPr/>
        </p:nvGrpSpPr>
        <p:grpSpPr>
          <a:xfrm>
            <a:off x="4572000" y="895166"/>
            <a:ext cx="381000" cy="464611"/>
            <a:chOff x="596350" y="929175"/>
            <a:chExt cx="407950" cy="497475"/>
          </a:xfrm>
        </p:grpSpPr>
        <p:sp>
          <p:nvSpPr>
            <p:cNvPr id="14" name="Google Shape;378;p40"/>
            <p:cNvSpPr/>
            <p:nvPr/>
          </p:nvSpPr>
          <p:spPr>
            <a:xfrm>
              <a:off x="596350" y="953550"/>
              <a:ext cx="387250" cy="473100"/>
            </a:xfrm>
            <a:custGeom>
              <a:avLst/>
              <a:gdLst/>
              <a:ahLst/>
              <a:cxnLst/>
              <a:rect l="l" t="t" r="r" b="b"/>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79;p40"/>
            <p:cNvSpPr/>
            <p:nvPr/>
          </p:nvSpPr>
          <p:spPr>
            <a:xfrm>
              <a:off x="626775" y="929175"/>
              <a:ext cx="377525" cy="462775"/>
            </a:xfrm>
            <a:custGeom>
              <a:avLst/>
              <a:gdLst/>
              <a:ahLst/>
              <a:cxnLst/>
              <a:rect l="l" t="t" r="r" b="b"/>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80;p40"/>
            <p:cNvSpPr/>
            <p:nvPr/>
          </p:nvSpPr>
          <p:spPr>
            <a:xfrm>
              <a:off x="688900" y="1256150"/>
              <a:ext cx="133975" cy="25"/>
            </a:xfrm>
            <a:custGeom>
              <a:avLst/>
              <a:gdLst/>
              <a:ahLst/>
              <a:cxnLst/>
              <a:rect l="l" t="t" r="r" b="b"/>
              <a:pathLst>
                <a:path w="5359" h="1" fill="none" extrusionOk="0">
                  <a:moveTo>
                    <a:pt x="5358" y="0"/>
                  </a:moveTo>
                  <a:lnTo>
                    <a:pt x="0"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81;p40"/>
            <p:cNvSpPr/>
            <p:nvPr/>
          </p:nvSpPr>
          <p:spPr>
            <a:xfrm>
              <a:off x="688900" y="1201350"/>
              <a:ext cx="255750" cy="25"/>
            </a:xfrm>
            <a:custGeom>
              <a:avLst/>
              <a:gdLst/>
              <a:ahLst/>
              <a:cxnLst/>
              <a:rect l="l" t="t" r="r" b="b"/>
              <a:pathLst>
                <a:path w="10230" h="1" fill="none" extrusionOk="0">
                  <a:moveTo>
                    <a:pt x="10229" y="1"/>
                  </a:moveTo>
                  <a:lnTo>
                    <a:pt x="0"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82;p40"/>
            <p:cNvSpPr/>
            <p:nvPr/>
          </p:nvSpPr>
          <p:spPr>
            <a:xfrm>
              <a:off x="688900" y="1145950"/>
              <a:ext cx="255750" cy="25"/>
            </a:xfrm>
            <a:custGeom>
              <a:avLst/>
              <a:gdLst/>
              <a:ahLst/>
              <a:cxnLst/>
              <a:rect l="l" t="t" r="r" b="b"/>
              <a:pathLst>
                <a:path w="10230" h="1" fill="none" extrusionOk="0">
                  <a:moveTo>
                    <a:pt x="10229" y="0"/>
                  </a:moveTo>
                  <a:lnTo>
                    <a:pt x="0" y="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83;p40"/>
            <p:cNvSpPr/>
            <p:nvPr/>
          </p:nvSpPr>
          <p:spPr>
            <a:xfrm>
              <a:off x="688900" y="1090525"/>
              <a:ext cx="255750" cy="25"/>
            </a:xfrm>
            <a:custGeom>
              <a:avLst/>
              <a:gdLst/>
              <a:ahLst/>
              <a:cxnLst/>
              <a:rect l="l" t="t" r="r" b="b"/>
              <a:pathLst>
                <a:path w="10230" h="1" fill="none" extrusionOk="0">
                  <a:moveTo>
                    <a:pt x="10229" y="1"/>
                  </a:moveTo>
                  <a:lnTo>
                    <a:pt x="0"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84;p40"/>
            <p:cNvSpPr/>
            <p:nvPr/>
          </p:nvSpPr>
          <p:spPr>
            <a:xfrm>
              <a:off x="9202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09963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In Summary…</a:t>
            </a:r>
          </a:p>
        </p:txBody>
      </p:sp>
      <p:sp>
        <p:nvSpPr>
          <p:cNvPr id="120" name="Google Shape;120;p16"/>
          <p:cNvSpPr txBox="1">
            <a:spLocks noGrp="1"/>
          </p:cNvSpPr>
          <p:nvPr>
            <p:ph type="body" idx="1"/>
          </p:nvPr>
        </p:nvSpPr>
        <p:spPr>
          <a:xfrm>
            <a:off x="434324" y="1809750"/>
            <a:ext cx="5204476" cy="2881800"/>
          </a:xfrm>
          <a:prstGeom prst="rect">
            <a:avLst/>
          </a:prstGeom>
        </p:spPr>
        <p:txBody>
          <a:bodyPr spcFirstLastPara="1" wrap="square" lIns="91425" tIns="91425" rIns="91425" bIns="91425" anchor="t" anchorCtr="0">
            <a:noAutofit/>
          </a:bodyPr>
          <a:lstStyle/>
          <a:p>
            <a:pPr lvl="0"/>
            <a:r>
              <a:rPr lang="en-US" sz="1200" dirty="0"/>
              <a:t>Effective verbal and nonverbal communication is critical in school, work, communities, families, and electronic contexts.</a:t>
            </a:r>
          </a:p>
          <a:p>
            <a:pPr lvl="0"/>
            <a:r>
              <a:rPr lang="en-US" sz="1200" dirty="0"/>
              <a:t>Numerous barriers to communication exist, but strategies can be used to overcome them.</a:t>
            </a:r>
          </a:p>
          <a:p>
            <a:pPr lvl="0"/>
            <a:r>
              <a:rPr lang="en-US" sz="1200" dirty="0"/>
              <a:t>Family Ties is the second unit of Power of One that focuses on strengthening families and homes.</a:t>
            </a:r>
          </a:p>
          <a:p>
            <a:r>
              <a:rPr lang="en-US" sz="1200" dirty="0"/>
              <a:t>Your Family Ties project does not have to relate directly to communication, but effective communication must be used in any effort to strengthen a family.</a:t>
            </a:r>
            <a:endParaRPr sz="1200" b="1" dirty="0">
              <a:solidFill>
                <a:schemeClr val="tx1"/>
              </a:solidFill>
            </a:endParaRPr>
          </a:p>
        </p:txBody>
      </p:sp>
      <p:grpSp>
        <p:nvGrpSpPr>
          <p:cNvPr id="5" name="Google Shape;425;p40"/>
          <p:cNvGrpSpPr/>
          <p:nvPr/>
        </p:nvGrpSpPr>
        <p:grpSpPr>
          <a:xfrm>
            <a:off x="2209800" y="963159"/>
            <a:ext cx="274934" cy="389391"/>
            <a:chOff x="3979850" y="1598950"/>
            <a:chExt cx="356825" cy="505375"/>
          </a:xfrm>
        </p:grpSpPr>
        <p:sp>
          <p:nvSpPr>
            <p:cNvPr id="6" name="Google Shape;426;p40"/>
            <p:cNvSpPr/>
            <p:nvPr/>
          </p:nvSpPr>
          <p:spPr>
            <a:xfrm>
              <a:off x="3979850"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27;p40"/>
            <p:cNvSpPr/>
            <p:nvPr/>
          </p:nvSpPr>
          <p:spPr>
            <a:xfrm>
              <a:off x="4037075"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51794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8859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What questions do you have?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35916688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5218800" cy="669300"/>
          </a:xfrm>
          <a:prstGeom prst="rect">
            <a:avLst/>
          </a:prstGeom>
        </p:spPr>
        <p:txBody>
          <a:bodyPr spcFirstLastPara="1" wrap="square" lIns="91425" tIns="91425" rIns="91425" bIns="91425" anchor="b" anchorCtr="0">
            <a:noAutofit/>
          </a:bodyPr>
          <a:lstStyle/>
          <a:p>
            <a:r>
              <a:rPr lang="en-US" sz="1800" dirty="0"/>
              <a:t>Which topics interest you?</a:t>
            </a:r>
          </a:p>
        </p:txBody>
      </p:sp>
      <p:sp>
        <p:nvSpPr>
          <p:cNvPr id="120" name="Google Shape;120;p16"/>
          <p:cNvSpPr txBox="1">
            <a:spLocks noGrp="1"/>
          </p:cNvSpPr>
          <p:nvPr>
            <p:ph type="body" idx="1"/>
          </p:nvPr>
        </p:nvSpPr>
        <p:spPr>
          <a:xfrm>
            <a:off x="304800" y="1747350"/>
            <a:ext cx="2590800" cy="2881800"/>
          </a:xfrm>
          <a:prstGeom prst="rect">
            <a:avLst/>
          </a:prstGeom>
        </p:spPr>
        <p:txBody>
          <a:bodyPr spcFirstLastPara="1" wrap="square" lIns="91425" tIns="91425" rIns="91425" bIns="91425" anchor="t" anchorCtr="0">
            <a:noAutofit/>
          </a:bodyPr>
          <a:lstStyle/>
          <a:p>
            <a:pPr lvl="0"/>
            <a:r>
              <a:rPr lang="en-US" sz="1050" dirty="0"/>
              <a:t>Caring for your own space and clothes</a:t>
            </a:r>
          </a:p>
          <a:p>
            <a:pPr lvl="0"/>
            <a:r>
              <a:rPr lang="en-US" sz="1050" dirty="0"/>
              <a:t>Caring for family pet</a:t>
            </a:r>
          </a:p>
          <a:p>
            <a:pPr lvl="0"/>
            <a:r>
              <a:rPr lang="en-US" sz="1050" dirty="0"/>
              <a:t>Making time for family</a:t>
            </a:r>
          </a:p>
          <a:p>
            <a:pPr lvl="0"/>
            <a:r>
              <a:rPr lang="en-US" sz="1050" dirty="0"/>
              <a:t>Keeping up with household responsibilities</a:t>
            </a:r>
          </a:p>
          <a:p>
            <a:pPr lvl="0"/>
            <a:r>
              <a:rPr lang="en-US" sz="1050" dirty="0"/>
              <a:t>Helping with family meal time</a:t>
            </a:r>
          </a:p>
          <a:p>
            <a:pPr lvl="0"/>
            <a:r>
              <a:rPr lang="en-US" sz="1050" dirty="0"/>
              <a:t>Organizing fun family activities</a:t>
            </a:r>
          </a:p>
          <a:p>
            <a:pPr lvl="0"/>
            <a:r>
              <a:rPr lang="en-US" sz="1050" dirty="0"/>
              <a:t>Preparing a family tree or genealogy journal</a:t>
            </a:r>
          </a:p>
          <a:p>
            <a:r>
              <a:rPr lang="en-US" sz="1050" dirty="0"/>
              <a:t>Accepting family members' viewpoints</a:t>
            </a:r>
          </a:p>
          <a:p>
            <a:r>
              <a:rPr lang="en-US" sz="1050" dirty="0"/>
              <a:t>Stopping negative talk</a:t>
            </a:r>
          </a:p>
          <a:p>
            <a:pPr lvl="0"/>
            <a:endParaRPr lang="en-US" sz="1050" dirty="0"/>
          </a:p>
        </p:txBody>
      </p:sp>
      <p:sp>
        <p:nvSpPr>
          <p:cNvPr id="8" name="Google Shape;120;p16"/>
          <p:cNvSpPr txBox="1">
            <a:spLocks noGrp="1"/>
          </p:cNvSpPr>
          <p:nvPr>
            <p:ph type="body" idx="1"/>
          </p:nvPr>
        </p:nvSpPr>
        <p:spPr>
          <a:xfrm>
            <a:off x="2895600" y="1747350"/>
            <a:ext cx="3048000" cy="2881800"/>
          </a:xfrm>
          <a:prstGeom prst="rect">
            <a:avLst/>
          </a:prstGeom>
        </p:spPr>
        <p:txBody>
          <a:bodyPr spcFirstLastPara="1" wrap="square" lIns="91425" tIns="91425" rIns="91425" bIns="91425" anchor="t" anchorCtr="0">
            <a:noAutofit/>
          </a:bodyPr>
          <a:lstStyle/>
          <a:p>
            <a:pPr lvl="0"/>
            <a:r>
              <a:rPr lang="en-US" sz="1050" dirty="0"/>
              <a:t>Reducing arguments with family members</a:t>
            </a:r>
          </a:p>
          <a:p>
            <a:pPr lvl="0"/>
            <a:r>
              <a:rPr lang="en-US" sz="1050" dirty="0"/>
              <a:t>Improving communication with family members</a:t>
            </a:r>
          </a:p>
          <a:p>
            <a:pPr lvl="0"/>
            <a:r>
              <a:rPr lang="en-US" sz="1050" dirty="0"/>
              <a:t>Improving family relationships</a:t>
            </a:r>
          </a:p>
          <a:p>
            <a:pPr lvl="0"/>
            <a:r>
              <a:rPr lang="en-US" sz="1050" dirty="0"/>
              <a:t>Spending time with parent, stepparent, grandparent, or other relative</a:t>
            </a:r>
          </a:p>
          <a:p>
            <a:pPr lvl="0"/>
            <a:r>
              <a:rPr lang="en-US" sz="1050" dirty="0"/>
              <a:t>Becoming a more responsible family member</a:t>
            </a:r>
          </a:p>
          <a:p>
            <a:pPr lvl="0"/>
            <a:r>
              <a:rPr lang="en-US" sz="1050" dirty="0"/>
              <a:t>Understanding and working toward family goals</a:t>
            </a:r>
          </a:p>
          <a:p>
            <a:r>
              <a:rPr lang="en-US" sz="1050" dirty="0"/>
              <a:t>Dealing with serious family challenges (such as illness, physical handicaps, divorce, death, suicide, alcoholism, abuse)</a:t>
            </a:r>
            <a:endParaRPr lang="en-US" sz="1050" b="1" dirty="0"/>
          </a:p>
        </p:txBody>
      </p:sp>
      <p:grpSp>
        <p:nvGrpSpPr>
          <p:cNvPr id="9" name="Google Shape;726;p40"/>
          <p:cNvGrpSpPr/>
          <p:nvPr/>
        </p:nvGrpSpPr>
        <p:grpSpPr>
          <a:xfrm>
            <a:off x="3581400" y="895350"/>
            <a:ext cx="277303" cy="448304"/>
            <a:chOff x="1988225" y="4286525"/>
            <a:chExt cx="305075" cy="493200"/>
          </a:xfrm>
        </p:grpSpPr>
        <p:sp>
          <p:nvSpPr>
            <p:cNvPr id="10" name="Google Shape;727;p40"/>
            <p:cNvSpPr/>
            <p:nvPr/>
          </p:nvSpPr>
          <p:spPr>
            <a:xfrm>
              <a:off x="2178800" y="4519725"/>
              <a:ext cx="114500" cy="114475"/>
            </a:xfrm>
            <a:custGeom>
              <a:avLst/>
              <a:gdLst/>
              <a:ahLst/>
              <a:cxnLst/>
              <a:rect l="l" t="t" r="r" b="b"/>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28;p40"/>
            <p:cNvSpPr/>
            <p:nvPr/>
          </p:nvSpPr>
          <p:spPr>
            <a:xfrm>
              <a:off x="1988225" y="4539200"/>
              <a:ext cx="156500" cy="156500"/>
            </a:xfrm>
            <a:custGeom>
              <a:avLst/>
              <a:gdLst/>
              <a:ahLst/>
              <a:cxnLst/>
              <a:rect l="l" t="t" r="r" b="b"/>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29;p40"/>
            <p:cNvSpPr/>
            <p:nvPr/>
          </p:nvSpPr>
          <p:spPr>
            <a:xfrm>
              <a:off x="2042425" y="4286525"/>
              <a:ext cx="239300" cy="236250"/>
            </a:xfrm>
            <a:custGeom>
              <a:avLst/>
              <a:gdLst/>
              <a:ahLst/>
              <a:cxnLst/>
              <a:rect l="l" t="t" r="r" b="b"/>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30;p40"/>
            <p:cNvSpPr/>
            <p:nvPr/>
          </p:nvSpPr>
          <p:spPr>
            <a:xfrm>
              <a:off x="2161750" y="4522750"/>
              <a:ext cx="25" cy="256975"/>
            </a:xfrm>
            <a:custGeom>
              <a:avLst/>
              <a:gdLst/>
              <a:ahLst/>
              <a:cxnLst/>
              <a:rect l="l" t="t" r="r" b="b"/>
              <a:pathLst>
                <a:path w="1" h="10279" fill="none" extrusionOk="0">
                  <a:moveTo>
                    <a:pt x="1" y="10279"/>
                  </a:moveTo>
                  <a:lnTo>
                    <a:pt x="1"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31;p40"/>
            <p:cNvSpPr/>
            <p:nvPr/>
          </p:nvSpPr>
          <p:spPr>
            <a:xfrm>
              <a:off x="2133750" y="4377850"/>
              <a:ext cx="56050" cy="56025"/>
            </a:xfrm>
            <a:custGeom>
              <a:avLst/>
              <a:gdLst/>
              <a:ahLst/>
              <a:cxnLst/>
              <a:rect l="l" t="t" r="r" b="b"/>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32;p40"/>
            <p:cNvSpPr/>
            <p:nvPr/>
          </p:nvSpPr>
          <p:spPr>
            <a:xfrm>
              <a:off x="2038150" y="4589125"/>
              <a:ext cx="87100" cy="87100"/>
            </a:xfrm>
            <a:custGeom>
              <a:avLst/>
              <a:gdLst/>
              <a:ahLst/>
              <a:cxnLst/>
              <a:rect l="l" t="t" r="r" b="b"/>
              <a:pathLst>
                <a:path w="3484" h="3484" fill="none" extrusionOk="0">
                  <a:moveTo>
                    <a:pt x="1" y="0"/>
                  </a:moveTo>
                  <a:lnTo>
                    <a:pt x="3483" y="3483"/>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33;p40"/>
            <p:cNvSpPr/>
            <p:nvPr/>
          </p:nvSpPr>
          <p:spPr>
            <a:xfrm>
              <a:off x="2194025" y="4564150"/>
              <a:ext cx="54825" cy="54825"/>
            </a:xfrm>
            <a:custGeom>
              <a:avLst/>
              <a:gdLst/>
              <a:ahLst/>
              <a:cxnLst/>
              <a:rect l="l" t="t" r="r" b="b"/>
              <a:pathLst>
                <a:path w="2193" h="2193" fill="none" extrusionOk="0">
                  <a:moveTo>
                    <a:pt x="2192" y="1"/>
                  </a:moveTo>
                  <a:lnTo>
                    <a:pt x="1" y="2193"/>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21012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3908694" cy="669300"/>
          </a:xfrm>
          <a:prstGeom prst="rect">
            <a:avLst/>
          </a:prstGeom>
        </p:spPr>
        <p:txBody>
          <a:bodyPr spcFirstLastPara="1" wrap="square" lIns="91425" tIns="91425" rIns="91425" bIns="91425" anchor="b" anchorCtr="0">
            <a:noAutofit/>
          </a:bodyPr>
          <a:lstStyle/>
          <a:p>
            <a:r>
              <a:rPr lang="en-US" sz="1800" dirty="0"/>
              <a:t>What goal do you want to achieve within a topic?</a:t>
            </a:r>
          </a:p>
        </p:txBody>
      </p:sp>
      <p:sp>
        <p:nvSpPr>
          <p:cNvPr id="120" name="Google Shape;120;p16"/>
          <p:cNvSpPr txBox="1">
            <a:spLocks noGrp="1"/>
          </p:cNvSpPr>
          <p:nvPr>
            <p:ph type="body" idx="1"/>
          </p:nvPr>
        </p:nvSpPr>
        <p:spPr>
          <a:xfrm>
            <a:off x="304800" y="1671150"/>
            <a:ext cx="2918476" cy="2881800"/>
          </a:xfrm>
          <a:prstGeom prst="rect">
            <a:avLst/>
          </a:prstGeom>
        </p:spPr>
        <p:txBody>
          <a:bodyPr spcFirstLastPara="1" wrap="square" lIns="91425" tIns="91425" rIns="91425" bIns="91425" anchor="t" anchorCtr="0">
            <a:noAutofit/>
          </a:bodyPr>
          <a:lstStyle/>
          <a:p>
            <a:pPr lvl="0"/>
            <a:r>
              <a:rPr lang="en-US" sz="1050" dirty="0"/>
              <a:t>Keep my possessions neat and organized</a:t>
            </a:r>
          </a:p>
          <a:p>
            <a:pPr lvl="0"/>
            <a:r>
              <a:rPr lang="en-US" sz="1050" dirty="0"/>
              <a:t>Organize and maintain my clothes and closet</a:t>
            </a:r>
          </a:p>
          <a:p>
            <a:pPr lvl="0"/>
            <a:r>
              <a:rPr lang="en-US" sz="1050" dirty="0"/>
              <a:t>Feed, exercise, and clean up after the family pet</a:t>
            </a:r>
          </a:p>
          <a:p>
            <a:pPr lvl="0"/>
            <a:r>
              <a:rPr lang="en-US" sz="1050" dirty="0"/>
              <a:t>Set up a "fun at home" night for all family members</a:t>
            </a:r>
          </a:p>
          <a:p>
            <a:pPr lvl="0"/>
            <a:r>
              <a:rPr lang="en-US" sz="1050" dirty="0"/>
              <a:t>Organize and conduct family meetings</a:t>
            </a:r>
          </a:p>
          <a:p>
            <a:pPr lvl="0"/>
            <a:r>
              <a:rPr lang="en-US" sz="1050" dirty="0"/>
              <a:t>Learn about a family member’s career </a:t>
            </a:r>
          </a:p>
          <a:p>
            <a:pPr lvl="0"/>
            <a:r>
              <a:rPr lang="en-US" sz="1050" dirty="0"/>
              <a:t>Participate in FCCLA @ the Table</a:t>
            </a:r>
          </a:p>
          <a:p>
            <a:pPr lvl="0"/>
            <a:r>
              <a:rPr lang="en-US" sz="1050" dirty="0"/>
              <a:t>Plan and carry out family devotions</a:t>
            </a:r>
          </a:p>
        </p:txBody>
      </p:sp>
      <p:sp>
        <p:nvSpPr>
          <p:cNvPr id="8" name="Google Shape;120;p16"/>
          <p:cNvSpPr txBox="1">
            <a:spLocks noGrp="1"/>
          </p:cNvSpPr>
          <p:nvPr>
            <p:ph type="body" idx="1"/>
          </p:nvPr>
        </p:nvSpPr>
        <p:spPr>
          <a:xfrm>
            <a:off x="3048000" y="1657350"/>
            <a:ext cx="2895600" cy="2881800"/>
          </a:xfrm>
          <a:prstGeom prst="rect">
            <a:avLst/>
          </a:prstGeom>
        </p:spPr>
        <p:txBody>
          <a:bodyPr spcFirstLastPara="1" wrap="square" lIns="91425" tIns="91425" rIns="91425" bIns="91425" anchor="t" anchorCtr="0">
            <a:noAutofit/>
          </a:bodyPr>
          <a:lstStyle/>
          <a:p>
            <a:pPr lvl="0"/>
            <a:r>
              <a:rPr lang="en-US" sz="1050" dirty="0"/>
              <a:t>Babysit younger siblings one night a week so parents can have a night out</a:t>
            </a:r>
          </a:p>
          <a:p>
            <a:r>
              <a:rPr lang="en-US" sz="1050" dirty="0"/>
              <a:t>Organize a family community picnic</a:t>
            </a:r>
          </a:p>
          <a:p>
            <a:pPr lvl="0"/>
            <a:r>
              <a:rPr lang="en-US" sz="1050" dirty="0"/>
              <a:t>Make a chart to track my household jobs</a:t>
            </a:r>
          </a:p>
          <a:p>
            <a:pPr lvl="0"/>
            <a:r>
              <a:rPr lang="en-US" sz="1050" dirty="0"/>
              <a:t>Plan and carry out a schedule of family car care (washing and/or maintenance)</a:t>
            </a:r>
          </a:p>
          <a:p>
            <a:pPr lvl="0"/>
            <a:r>
              <a:rPr lang="en-US" sz="1050" dirty="0"/>
              <a:t>Collect favorite recipes from grandparents, aunts, uncles, cousins, and create a family cookbook</a:t>
            </a:r>
          </a:p>
          <a:p>
            <a:pPr lvl="0"/>
            <a:r>
              <a:rPr lang="en-US" sz="1050" dirty="0"/>
              <a:t>Interview a parent, grandparent, or other relative about his or her youth</a:t>
            </a:r>
          </a:p>
        </p:txBody>
      </p:sp>
      <p:grpSp>
        <p:nvGrpSpPr>
          <p:cNvPr id="9" name="Google Shape;763;p40"/>
          <p:cNvGrpSpPr/>
          <p:nvPr/>
        </p:nvGrpSpPr>
        <p:grpSpPr>
          <a:xfrm>
            <a:off x="4302147" y="742950"/>
            <a:ext cx="422253" cy="383786"/>
            <a:chOff x="4556450" y="4963575"/>
            <a:chExt cx="548025" cy="498100"/>
          </a:xfrm>
        </p:grpSpPr>
        <p:sp>
          <p:nvSpPr>
            <p:cNvPr id="10" name="Google Shape;764;p40"/>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65;p40"/>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66;p40"/>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67;p40"/>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68;p40"/>
            <p:cNvSpPr/>
            <p:nvPr/>
          </p:nvSpPr>
          <p:spPr>
            <a:xfrm>
              <a:off x="4830450" y="5213225"/>
              <a:ext cx="25" cy="248450"/>
            </a:xfrm>
            <a:custGeom>
              <a:avLst/>
              <a:gdLst/>
              <a:ahLst/>
              <a:cxnLst/>
              <a:rect l="l" t="t" r="r" b="b"/>
              <a:pathLst>
                <a:path w="1" h="9938" fill="none" extrusionOk="0">
                  <a:moveTo>
                    <a:pt x="0" y="0"/>
                  </a:moveTo>
                  <a:lnTo>
                    <a:pt x="0" y="9937"/>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3025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434706" y="796375"/>
            <a:ext cx="3908694" cy="669300"/>
          </a:xfrm>
          <a:prstGeom prst="rect">
            <a:avLst/>
          </a:prstGeom>
        </p:spPr>
        <p:txBody>
          <a:bodyPr spcFirstLastPara="1" wrap="square" lIns="91425" tIns="91425" rIns="91425" bIns="91425" anchor="b" anchorCtr="0">
            <a:noAutofit/>
          </a:bodyPr>
          <a:lstStyle/>
          <a:p>
            <a:r>
              <a:rPr lang="en-US" sz="1800" dirty="0"/>
              <a:t>What goal do you want to achieve within a topic?</a:t>
            </a:r>
          </a:p>
        </p:txBody>
      </p:sp>
      <p:sp>
        <p:nvSpPr>
          <p:cNvPr id="120" name="Google Shape;120;p16"/>
          <p:cNvSpPr txBox="1">
            <a:spLocks noGrp="1"/>
          </p:cNvSpPr>
          <p:nvPr>
            <p:ph type="body" idx="1"/>
          </p:nvPr>
        </p:nvSpPr>
        <p:spPr>
          <a:xfrm>
            <a:off x="228600" y="1671150"/>
            <a:ext cx="3048000" cy="2881800"/>
          </a:xfrm>
          <a:prstGeom prst="rect">
            <a:avLst/>
          </a:prstGeom>
        </p:spPr>
        <p:txBody>
          <a:bodyPr spcFirstLastPara="1" wrap="square" lIns="91425" tIns="91425" rIns="91425" bIns="91425" anchor="t" anchorCtr="0">
            <a:noAutofit/>
          </a:bodyPr>
          <a:lstStyle/>
          <a:p>
            <a:r>
              <a:rPr lang="en-US" sz="1050" dirty="0"/>
              <a:t>Interview your grandparents on what a particular aspect of daily life was like when they were your age (favorite foods and their cost, entertainment, important world affairs, etc.) and compare it with your own experiences</a:t>
            </a:r>
          </a:p>
          <a:p>
            <a:pPr lvl="0"/>
            <a:r>
              <a:rPr lang="en-US" sz="1050" dirty="0"/>
              <a:t>Interview older relatives and write a family history</a:t>
            </a:r>
          </a:p>
          <a:p>
            <a:pPr lvl="0"/>
            <a:r>
              <a:rPr lang="en-US" sz="1050" dirty="0"/>
              <a:t>Make a family tree</a:t>
            </a:r>
          </a:p>
          <a:p>
            <a:pPr lvl="0"/>
            <a:r>
              <a:rPr lang="en-US" sz="1050" dirty="0"/>
              <a:t>Call or write a distant relative on a regular basis</a:t>
            </a:r>
          </a:p>
          <a:p>
            <a:pPr lvl="0"/>
            <a:r>
              <a:rPr lang="en-US" sz="1050" dirty="0"/>
              <a:t>Say only positive things about my family</a:t>
            </a:r>
          </a:p>
          <a:p>
            <a:pPr lvl="0"/>
            <a:r>
              <a:rPr lang="en-US" sz="1050" dirty="0"/>
              <a:t>Create a fun activity to do with a brother or sister</a:t>
            </a:r>
          </a:p>
          <a:p>
            <a:pPr lvl="0"/>
            <a:r>
              <a:rPr lang="en-US" sz="1050" dirty="0"/>
              <a:t>Schedule an hour a day to spend talking with family members</a:t>
            </a:r>
          </a:p>
        </p:txBody>
      </p:sp>
      <p:sp>
        <p:nvSpPr>
          <p:cNvPr id="8" name="Google Shape;120;p16"/>
          <p:cNvSpPr txBox="1">
            <a:spLocks noGrp="1"/>
          </p:cNvSpPr>
          <p:nvPr>
            <p:ph type="body" idx="1"/>
          </p:nvPr>
        </p:nvSpPr>
        <p:spPr>
          <a:xfrm>
            <a:off x="3200400" y="1657350"/>
            <a:ext cx="2819400" cy="2881800"/>
          </a:xfrm>
          <a:prstGeom prst="rect">
            <a:avLst/>
          </a:prstGeom>
        </p:spPr>
        <p:txBody>
          <a:bodyPr spcFirstLastPara="1" wrap="square" lIns="91425" tIns="91425" rIns="91425" bIns="91425" anchor="t" anchorCtr="0">
            <a:noAutofit/>
          </a:bodyPr>
          <a:lstStyle/>
          <a:p>
            <a:pPr lvl="0"/>
            <a:r>
              <a:rPr lang="en-US" sz="1050" dirty="0"/>
              <a:t>Volunteer to take care of an additional household responsibility</a:t>
            </a:r>
          </a:p>
          <a:p>
            <a:pPr lvl="0"/>
            <a:r>
              <a:rPr lang="en-US" sz="1050" dirty="0"/>
              <a:t>Set up and lead a family council meeting</a:t>
            </a:r>
          </a:p>
          <a:p>
            <a:pPr lvl="0"/>
            <a:r>
              <a:rPr lang="en-US" sz="1050" dirty="0"/>
              <a:t>Prepare a family tree or genealogy journal</a:t>
            </a:r>
          </a:p>
          <a:p>
            <a:pPr lvl="0"/>
            <a:r>
              <a:rPr lang="en-US" sz="1050" dirty="0"/>
              <a:t>Create a scrapbook of family photos</a:t>
            </a:r>
          </a:p>
          <a:p>
            <a:pPr lvl="0"/>
            <a:r>
              <a:rPr lang="en-US" sz="1050" dirty="0"/>
              <a:t>Create a family website to share family news with distant relatives</a:t>
            </a:r>
          </a:p>
          <a:p>
            <a:pPr lvl="0"/>
            <a:r>
              <a:rPr lang="en-US" sz="1050" dirty="0"/>
              <a:t>Create a family time capsule</a:t>
            </a:r>
          </a:p>
          <a:p>
            <a:pPr lvl="0"/>
            <a:r>
              <a:rPr lang="en-US" sz="1050" dirty="0"/>
              <a:t>Practice conflict-resolution techniques in the family</a:t>
            </a:r>
          </a:p>
          <a:p>
            <a:pPr lvl="0"/>
            <a:r>
              <a:rPr lang="en-US" sz="1050" dirty="0"/>
              <a:t>Help family members (and self) deal with a family challenge</a:t>
            </a:r>
          </a:p>
          <a:p>
            <a:r>
              <a:rPr lang="en-US" sz="1050" dirty="0"/>
              <a:t>Other </a:t>
            </a:r>
            <a:endParaRPr lang="en-US" sz="1050" b="1" dirty="0"/>
          </a:p>
        </p:txBody>
      </p:sp>
      <p:grpSp>
        <p:nvGrpSpPr>
          <p:cNvPr id="9" name="Google Shape;763;p40"/>
          <p:cNvGrpSpPr/>
          <p:nvPr/>
        </p:nvGrpSpPr>
        <p:grpSpPr>
          <a:xfrm>
            <a:off x="4302147" y="742950"/>
            <a:ext cx="422253" cy="383786"/>
            <a:chOff x="4556450" y="4963575"/>
            <a:chExt cx="548025" cy="498100"/>
          </a:xfrm>
        </p:grpSpPr>
        <p:sp>
          <p:nvSpPr>
            <p:cNvPr id="10" name="Google Shape;764;p40"/>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65;p40"/>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66;p40"/>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67;p40"/>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68;p40"/>
            <p:cNvSpPr/>
            <p:nvPr/>
          </p:nvSpPr>
          <p:spPr>
            <a:xfrm>
              <a:off x="4830450" y="5213225"/>
              <a:ext cx="25" cy="248450"/>
            </a:xfrm>
            <a:custGeom>
              <a:avLst/>
              <a:gdLst/>
              <a:ahLst/>
              <a:cxnLst/>
              <a:rect l="l" t="t" r="r" b="b"/>
              <a:pathLst>
                <a:path w="1" h="9938" fill="none" extrusionOk="0">
                  <a:moveTo>
                    <a:pt x="0" y="0"/>
                  </a:moveTo>
                  <a:lnTo>
                    <a:pt x="0" y="9937"/>
                  </a:lnTo>
                </a:path>
              </a:pathLst>
            </a:custGeom>
            <a:noFill/>
            <a:ln w="19050" cap="rnd" cmpd="sng">
              <a:solidFill>
                <a:schemeClr val="bg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667270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1123950"/>
            <a:ext cx="8534400" cy="12192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Black" panose="020B0A04020102020204" pitchFamily="34" charset="0"/>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4400"/>
              </a:lnSpc>
            </a:pPr>
            <a:r>
              <a:rPr lang="en-US" sz="4200" b="1" dirty="0">
                <a:solidFill>
                  <a:schemeClr val="bg1"/>
                </a:solidFill>
                <a:latin typeface="+mj-lt"/>
              </a:rPr>
              <a:t>Use your Family Ties project sheet to begin planning</a:t>
            </a:r>
          </a:p>
          <a:p>
            <a:pPr algn="ctr">
              <a:lnSpc>
                <a:spcPts val="4400"/>
              </a:lnSpc>
            </a:pPr>
            <a:r>
              <a:rPr lang="en-US" sz="4200" b="1" dirty="0">
                <a:solidFill>
                  <a:schemeClr val="bg1"/>
                </a:solidFill>
                <a:latin typeface="+mj-lt"/>
              </a:rPr>
              <a:t>your project. Remember,</a:t>
            </a:r>
          </a:p>
          <a:p>
            <a:pPr algn="ctr">
              <a:lnSpc>
                <a:spcPts val="4400"/>
              </a:lnSpc>
            </a:pPr>
            <a:r>
              <a:rPr lang="en-US" sz="4200" b="1" dirty="0">
                <a:solidFill>
                  <a:schemeClr val="bg1"/>
                </a:solidFill>
                <a:latin typeface="+mj-lt"/>
              </a:rPr>
              <a:t>set a SMART goal.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556" y="3917374"/>
            <a:ext cx="2026444" cy="147377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171950"/>
            <a:ext cx="914400" cy="532081"/>
          </a:xfrm>
          <a:prstGeom prst="rect">
            <a:avLst/>
          </a:prstGeom>
        </p:spPr>
      </p:pic>
    </p:spTree>
    <p:extLst>
      <p:ext uri="{BB962C8B-B14F-4D97-AF65-F5344CB8AC3E}">
        <p14:creationId xmlns:p14="http://schemas.microsoft.com/office/powerpoint/2010/main" val="2298049747"/>
      </p:ext>
    </p:extLst>
  </p:cSld>
  <p:clrMapOvr>
    <a:masterClrMapping/>
  </p:clrMapOvr>
</p:sld>
</file>

<file path=ppt/theme/theme1.xml><?xml version="1.0" encoding="utf-8"?>
<a:theme xmlns:a="http://schemas.openxmlformats.org/drawingml/2006/main" name="Emilia template">
  <a:themeElements>
    <a:clrScheme name="FCCLA Colors">
      <a:dk1>
        <a:sysClr val="windowText" lastClr="000000"/>
      </a:dk1>
      <a:lt1>
        <a:sysClr val="window" lastClr="FFFFFF"/>
      </a:lt1>
      <a:dk2>
        <a:srgbClr val="EF3E42"/>
      </a:dk2>
      <a:lt2>
        <a:srgbClr val="FFFFFF"/>
      </a:lt2>
      <a:accent1>
        <a:srgbClr val="EF3E42"/>
      </a:accent1>
      <a:accent2>
        <a:srgbClr val="8A0B0E"/>
      </a:accent2>
      <a:accent3>
        <a:srgbClr val="A5A5A5"/>
      </a:accent3>
      <a:accent4>
        <a:srgbClr val="595959"/>
      </a:accent4>
      <a:accent5>
        <a:srgbClr val="7F7F7F"/>
      </a:accent5>
      <a:accent6>
        <a:srgbClr val="F2F2F2"/>
      </a:accent6>
      <a:hlink>
        <a:srgbClr val="BFBFBF"/>
      </a:hlink>
      <a:folHlink>
        <a:srgbClr val="BFBFB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1431</Words>
  <Application>Microsoft Office PowerPoint</Application>
  <PresentationFormat>On-screen Show (16:9)</PresentationFormat>
  <Paragraphs>190</Paragraphs>
  <Slides>34</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Open Sans</vt:lpstr>
      <vt:lpstr>Merriweather</vt:lpstr>
      <vt:lpstr>Wingdings</vt:lpstr>
      <vt:lpstr>Arial Black</vt:lpstr>
      <vt:lpstr>Emilia template</vt:lpstr>
      <vt:lpstr>Family Ties</vt:lpstr>
      <vt:lpstr>PowerPoint Presentation</vt:lpstr>
      <vt:lpstr>PowerPoint Presentation</vt:lpstr>
      <vt:lpstr>PowerPoint Presentation</vt:lpstr>
      <vt:lpstr>PowerPoint Presentation</vt:lpstr>
      <vt:lpstr>PowerPoint Presentation</vt:lpstr>
      <vt:lpstr>Where We’re Going:</vt:lpstr>
      <vt:lpstr>How We’ll Get There:</vt:lpstr>
      <vt:lpstr>PowerPoint Presentation</vt:lpstr>
      <vt:lpstr>PowerPoint Presentation</vt:lpstr>
      <vt:lpstr>PowerPoint Presentation</vt:lpstr>
      <vt:lpstr>PowerPoint Presentation</vt:lpstr>
      <vt:lpstr>Four Forms of Communication:</vt:lpstr>
      <vt:lpstr>Three Parts of Communication:</vt:lpstr>
      <vt:lpstr>The Seven C’s of Communication:</vt:lpstr>
      <vt:lpstr>The Seven C’s of Communication:</vt:lpstr>
      <vt:lpstr>PowerPoint Presentation</vt:lpstr>
      <vt:lpstr>Barriers to Effective Communication</vt:lpstr>
      <vt:lpstr>PowerPoint Presentation</vt:lpstr>
      <vt:lpstr>Overcoming Barriers to Effective Communication</vt:lpstr>
      <vt:lpstr>Overcoming Barriers to Effective Communication</vt:lpstr>
      <vt:lpstr>Brainstorming Matrix: What does communication look like in these contexts?</vt:lpstr>
      <vt:lpstr>PowerPoint Presentation</vt:lpstr>
      <vt:lpstr>PowerPoint Presentation</vt:lpstr>
      <vt:lpstr>PowerPoint Presentation</vt:lpstr>
      <vt:lpstr>Answers:</vt:lpstr>
      <vt:lpstr>Family Ties</vt:lpstr>
      <vt:lpstr>Executing Your Family Ties Project</vt:lpstr>
      <vt:lpstr>In Summary…</vt:lpstr>
      <vt:lpstr>PowerPoint Presentation</vt:lpstr>
      <vt:lpstr>Which topics interest you?</vt:lpstr>
      <vt:lpstr>What goal do you want to achieve within a topic?</vt:lpstr>
      <vt:lpstr>What goal do you want to achieve within a topic?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Ashley Pournaras</dc:creator>
  <cp:lastModifiedBy>Bcarpenter</cp:lastModifiedBy>
  <cp:revision>34</cp:revision>
  <dcterms:modified xsi:type="dcterms:W3CDTF">2019-08-03T17:11:16Z</dcterms:modified>
</cp:coreProperties>
</file>